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2" r:id="rId2"/>
    <p:sldId id="260" r:id="rId3"/>
    <p:sldId id="266" r:id="rId4"/>
    <p:sldId id="267" r:id="rId5"/>
    <p:sldId id="268" r:id="rId6"/>
  </p:sldIdLst>
  <p:sldSz cx="9144000" cy="6858000" type="screen4x3"/>
  <p:notesSz cx="7772400" cy="10058400"/>
  <p:defaultTextStyle>
    <a:defPPr>
      <a:defRPr lang="en-US"/>
    </a:defPPr>
    <a:lvl1pPr marL="0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4683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9366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44049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8732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73416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88099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902782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17465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CCD3B429-2359-49DE-B60C-07004D63C5D8}" type="slidenum">
              <a:t>‹#›</a:t>
            </a:fld>
            <a:endParaRPr lang="en-US" sz="14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209000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763588"/>
            <a:ext cx="5029200" cy="37719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77239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90E8599C-771F-481F-9E8A-9E6F182F980F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896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95914" marR="0" indent="-195914" rtl="0" hangingPunct="0">
      <a:tabLst/>
      <a:defRPr lang="en-US" sz="18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14683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29366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44049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58732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73416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88099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02782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17465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46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93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44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73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880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02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174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5ABF4D4-BC51-43EB-A496-3B9F08D50A67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694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4DC2573-25BC-4F2C-BCEB-0A9173A6B1B1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108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760" y="273630"/>
            <a:ext cx="2056320" cy="58570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480" y="273630"/>
            <a:ext cx="6035040" cy="58570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F160EDE-EB97-484D-8FCF-DF274A24B7E7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09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D7D0003-C5A7-403F-AC46-73FE985D2C9D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95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880" y="4406864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46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936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4404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873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7341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8809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0278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1746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A6EBC49-4AF1-43F4-AA88-E3F832B9D99B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71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481" y="1604330"/>
            <a:ext cx="404496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9680" y="1604330"/>
            <a:ext cx="404640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7D2AE88-3413-4767-AEDE-83B77D1FF91E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889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2" y="275071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683" indent="0">
              <a:buNone/>
              <a:defRPr sz="1800" b="1"/>
            </a:lvl2pPr>
            <a:lvl3pPr marL="829366" indent="0">
              <a:buNone/>
              <a:defRPr sz="1600" b="1"/>
            </a:lvl3pPr>
            <a:lvl4pPr marL="1244049" indent="0">
              <a:buNone/>
              <a:defRPr sz="1500" b="1"/>
            </a:lvl4pPr>
            <a:lvl5pPr marL="1658732" indent="0">
              <a:buNone/>
              <a:defRPr sz="1500" b="1"/>
            </a:lvl5pPr>
            <a:lvl6pPr marL="2073416" indent="0">
              <a:buNone/>
              <a:defRPr sz="1500" b="1"/>
            </a:lvl6pPr>
            <a:lvl7pPr marL="2488099" indent="0">
              <a:buNone/>
              <a:defRPr sz="1500" b="1"/>
            </a:lvl7pPr>
            <a:lvl8pPr marL="2902782" indent="0">
              <a:buNone/>
              <a:defRPr sz="1500" b="1"/>
            </a:lvl8pPr>
            <a:lvl9pPr marL="3317465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442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683" indent="0">
              <a:buNone/>
              <a:defRPr sz="1800" b="1"/>
            </a:lvl2pPr>
            <a:lvl3pPr marL="829366" indent="0">
              <a:buNone/>
              <a:defRPr sz="1600" b="1"/>
            </a:lvl3pPr>
            <a:lvl4pPr marL="1244049" indent="0">
              <a:buNone/>
              <a:defRPr sz="1500" b="1"/>
            </a:lvl4pPr>
            <a:lvl5pPr marL="1658732" indent="0">
              <a:buNone/>
              <a:defRPr sz="1500" b="1"/>
            </a:lvl5pPr>
            <a:lvl6pPr marL="2073416" indent="0">
              <a:buNone/>
              <a:defRPr sz="1500" b="1"/>
            </a:lvl6pPr>
            <a:lvl7pPr marL="2488099" indent="0">
              <a:buNone/>
              <a:defRPr sz="1500" b="1"/>
            </a:lvl7pPr>
            <a:lvl8pPr marL="2902782" indent="0">
              <a:buNone/>
              <a:defRPr sz="1500" b="1"/>
            </a:lvl8pPr>
            <a:lvl9pPr marL="3317465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442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23CB03F-E78F-4871-9CCB-845A296DEA8E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629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3B9FB76-57A9-47CC-A25B-B1481EED7FF4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07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803B5C2-18E3-428C-836B-A91429AF37F5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95809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22" y="273630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920" y="1434392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683" indent="0">
              <a:buNone/>
              <a:defRPr sz="1100"/>
            </a:lvl2pPr>
            <a:lvl3pPr marL="829366" indent="0">
              <a:buNone/>
              <a:defRPr sz="900"/>
            </a:lvl3pPr>
            <a:lvl4pPr marL="1244049" indent="0">
              <a:buNone/>
              <a:defRPr sz="800"/>
            </a:lvl4pPr>
            <a:lvl5pPr marL="1658732" indent="0">
              <a:buNone/>
              <a:defRPr sz="800"/>
            </a:lvl5pPr>
            <a:lvl6pPr marL="2073416" indent="0">
              <a:buNone/>
              <a:defRPr sz="800"/>
            </a:lvl6pPr>
            <a:lvl7pPr marL="2488099" indent="0">
              <a:buNone/>
              <a:defRPr sz="800"/>
            </a:lvl7pPr>
            <a:lvl8pPr marL="2902782" indent="0">
              <a:buNone/>
              <a:defRPr sz="800"/>
            </a:lvl8pPr>
            <a:lvl9pPr marL="3317465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FA06131-0199-4C44-BD20-57621C397288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83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802" y="4800026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802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683" indent="0">
              <a:buNone/>
              <a:defRPr sz="2500"/>
            </a:lvl2pPr>
            <a:lvl3pPr marL="829366" indent="0">
              <a:buNone/>
              <a:defRPr sz="2200"/>
            </a:lvl3pPr>
            <a:lvl4pPr marL="1244049" indent="0">
              <a:buNone/>
              <a:defRPr sz="1800"/>
            </a:lvl4pPr>
            <a:lvl5pPr marL="1658732" indent="0">
              <a:buNone/>
              <a:defRPr sz="1800"/>
            </a:lvl5pPr>
            <a:lvl6pPr marL="2073416" indent="0">
              <a:buNone/>
              <a:defRPr sz="1800"/>
            </a:lvl6pPr>
            <a:lvl7pPr marL="2488099" indent="0">
              <a:buNone/>
              <a:defRPr sz="1800"/>
            </a:lvl7pPr>
            <a:lvl8pPr marL="2902782" indent="0">
              <a:buNone/>
              <a:defRPr sz="1800"/>
            </a:lvl8pPr>
            <a:lvl9pPr marL="3317465" indent="0">
              <a:buNone/>
              <a:defRPr sz="18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802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683" indent="0">
              <a:buNone/>
              <a:defRPr sz="1100"/>
            </a:lvl2pPr>
            <a:lvl3pPr marL="829366" indent="0">
              <a:buNone/>
              <a:defRPr sz="900"/>
            </a:lvl3pPr>
            <a:lvl4pPr marL="1244049" indent="0">
              <a:buNone/>
              <a:defRPr sz="800"/>
            </a:lvl4pPr>
            <a:lvl5pPr marL="1658732" indent="0">
              <a:buNone/>
              <a:defRPr sz="800"/>
            </a:lvl5pPr>
            <a:lvl6pPr marL="2073416" indent="0">
              <a:buNone/>
              <a:defRPr sz="800"/>
            </a:lvl6pPr>
            <a:lvl7pPr marL="2488099" indent="0">
              <a:buNone/>
              <a:defRPr sz="800"/>
            </a:lvl7pPr>
            <a:lvl8pPr marL="2902782" indent="0">
              <a:buNone/>
              <a:defRPr sz="800"/>
            </a:lvl8pPr>
            <a:lvl9pPr marL="3317465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A338E27-77F5-425F-85CE-A9CAAD206C16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114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57172" y="273353"/>
            <a:ext cx="8228763" cy="11450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172" y="1604841"/>
            <a:ext cx="8228763" cy="452614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57172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127054" y="6247906"/>
            <a:ext cx="2898142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ct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555843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E605C3DA-15FA-4339-A1A8-52A958F3A7B4}" type="slidenum"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en-US" sz="40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rtl="0" hangingPunct="0">
        <a:spcBef>
          <a:spcPts val="0"/>
        </a:spcBef>
        <a:spcAft>
          <a:spcPts val="1284"/>
        </a:spcAft>
        <a:tabLst/>
        <a:defRPr lang="en-US" sz="29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8881894" cy="6869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1070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1003176-00F4-4684-8D39-2DFA787710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036" y="576260"/>
            <a:ext cx="7781925" cy="5705475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2290763" y="2607855"/>
            <a:ext cx="985837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AutoShape 12"/>
          <p:cNvSpPr>
            <a:spLocks noChangeArrowheads="1"/>
          </p:cNvSpPr>
          <p:nvPr/>
        </p:nvSpPr>
        <p:spPr bwMode="auto">
          <a:xfrm>
            <a:off x="5257800" y="2143125"/>
            <a:ext cx="2514600" cy="447675"/>
          </a:xfrm>
          <a:prstGeom prst="wedgeRectCallout">
            <a:avLst>
              <a:gd name="adj1" fmla="val -64903"/>
              <a:gd name="adj2" fmla="val -3197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Choose pH for the x axis</a:t>
            </a:r>
          </a:p>
        </p:txBody>
      </p:sp>
      <p:sp>
        <p:nvSpPr>
          <p:cNvPr id="16" name="AutoShape 3"/>
          <p:cNvSpPr>
            <a:spLocks noChangeArrowheads="1"/>
          </p:cNvSpPr>
          <p:nvPr/>
        </p:nvSpPr>
        <p:spPr bwMode="auto">
          <a:xfrm>
            <a:off x="6553200" y="5891213"/>
            <a:ext cx="2438399" cy="838200"/>
          </a:xfrm>
          <a:prstGeom prst="wedgeRectCallout">
            <a:avLst>
              <a:gd name="adj1" fmla="val -35993"/>
              <a:gd name="adj2" fmla="val 4322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Run → Go </a:t>
            </a:r>
          </a:p>
          <a:p>
            <a:pPr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draws the diagram</a:t>
            </a:r>
          </a:p>
        </p:txBody>
      </p:sp>
      <p:sp>
        <p:nvSpPr>
          <p:cNvPr id="18" name="AutoShape 12"/>
          <p:cNvSpPr>
            <a:spLocks noChangeArrowheads="1"/>
          </p:cNvSpPr>
          <p:nvPr/>
        </p:nvSpPr>
        <p:spPr bwMode="auto">
          <a:xfrm>
            <a:off x="5943601" y="3605769"/>
            <a:ext cx="1752599" cy="432831"/>
          </a:xfrm>
          <a:prstGeom prst="wedgeRectCallout">
            <a:avLst>
              <a:gd name="adj1" fmla="val -69609"/>
              <a:gd name="adj2" fmla="val -2590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Set temperature</a:t>
            </a:r>
          </a:p>
        </p:txBody>
      </p:sp>
      <p:sp>
        <p:nvSpPr>
          <p:cNvPr id="20" name="Oval 19"/>
          <p:cNvSpPr/>
          <p:nvPr/>
        </p:nvSpPr>
        <p:spPr>
          <a:xfrm>
            <a:off x="2209800" y="1617255"/>
            <a:ext cx="985837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AutoShape 3"/>
          <p:cNvSpPr>
            <a:spLocks noChangeArrowheads="1"/>
          </p:cNvSpPr>
          <p:nvPr/>
        </p:nvSpPr>
        <p:spPr bwMode="auto">
          <a:xfrm>
            <a:off x="201143" y="2514599"/>
            <a:ext cx="1780057" cy="1295401"/>
          </a:xfrm>
          <a:prstGeom prst="wedgeRectCallout">
            <a:avLst>
              <a:gd name="adj1" fmla="val 72804"/>
              <a:gd name="adj2" fmla="val -3240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the main species as the </a:t>
            </a:r>
          </a:p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 axis variable</a:t>
            </a:r>
          </a:p>
        </p:txBody>
      </p:sp>
    </p:spTree>
    <p:extLst>
      <p:ext uri="{BB962C8B-B14F-4D97-AF65-F5344CB8AC3E}">
        <p14:creationId xmlns:p14="http://schemas.microsoft.com/office/powerpoint/2010/main" val="2256199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E0CF52D-EA64-46D9-AFA4-310E6DC5DF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037" y="576261"/>
            <a:ext cx="7781925" cy="5705475"/>
          </a:xfrm>
          <a:prstGeom prst="rect">
            <a:avLst/>
          </a:prstGeom>
        </p:spPr>
      </p:pic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533400" y="1905000"/>
            <a:ext cx="2514600" cy="838200"/>
          </a:xfrm>
          <a:prstGeom prst="wedgeRectCallout">
            <a:avLst>
              <a:gd name="adj1" fmla="val 66057"/>
              <a:gd name="adj2" fmla="val -2856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Gibbsite is very soluble at low and high pH</a:t>
            </a: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6019800" y="5562600"/>
            <a:ext cx="2971799" cy="1166813"/>
          </a:xfrm>
          <a:prstGeom prst="wedgeRectCallout">
            <a:avLst>
              <a:gd name="adj1" fmla="val -35993"/>
              <a:gd name="adj2" fmla="val 4322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You can return to 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Basis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pane to modify your diagrams if necessary</a:t>
            </a:r>
          </a:p>
        </p:txBody>
      </p:sp>
    </p:spTree>
    <p:extLst>
      <p:ext uri="{BB962C8B-B14F-4D97-AF65-F5344CB8AC3E}">
        <p14:creationId xmlns:p14="http://schemas.microsoft.com/office/powerpoint/2010/main" val="21928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53AB216E-6A3C-4A8D-ABCD-F0CE3B3AF1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037" y="576262"/>
            <a:ext cx="7781925" cy="5705475"/>
          </a:xfrm>
          <a:prstGeom prst="rect">
            <a:avLst/>
          </a:prstGeom>
        </p:spPr>
      </p:pic>
      <p:sp>
        <p:nvSpPr>
          <p:cNvPr id="16" name="AutoShape 3"/>
          <p:cNvSpPr>
            <a:spLocks noChangeArrowheads="1"/>
          </p:cNvSpPr>
          <p:nvPr/>
        </p:nvSpPr>
        <p:spPr bwMode="auto">
          <a:xfrm>
            <a:off x="6553200" y="5891213"/>
            <a:ext cx="2438399" cy="838200"/>
          </a:xfrm>
          <a:prstGeom prst="wedgeRectCallout">
            <a:avLst>
              <a:gd name="adj1" fmla="val -35993"/>
              <a:gd name="adj2" fmla="val 4322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Run → Go </a:t>
            </a:r>
          </a:p>
          <a:p>
            <a:pPr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updates the diagram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050" y="3667125"/>
            <a:ext cx="142875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1676400" y="5891213"/>
            <a:ext cx="2714265" cy="762000"/>
          </a:xfrm>
          <a:prstGeom prst="wedgeRectCallout">
            <a:avLst>
              <a:gd name="adj1" fmla="val 28873"/>
              <a:gd name="adj2" fmla="val -10747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solidFill>
                  <a:prstClr val="black"/>
                </a:solidFill>
                <a:cs typeface="Calibri" pitchFamily="34" charset="0"/>
              </a:rPr>
              <a:t>You can consider a system in equilibrium with Quartz</a:t>
            </a:r>
          </a:p>
        </p:txBody>
      </p:sp>
    </p:spTree>
    <p:extLst>
      <p:ext uri="{BB962C8B-B14F-4D97-AF65-F5344CB8AC3E}">
        <p14:creationId xmlns:p14="http://schemas.microsoft.com/office/powerpoint/2010/main" val="471011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B49372F3-4130-4643-8BAB-153F4E4E8C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036" y="576262"/>
            <a:ext cx="7781925" cy="5705475"/>
          </a:xfrm>
          <a:prstGeom prst="rect">
            <a:avLst/>
          </a:prstGeom>
        </p:spPr>
      </p:pic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1600200" y="1905000"/>
            <a:ext cx="1371600" cy="838200"/>
          </a:xfrm>
          <a:prstGeom prst="wedgeRectCallout">
            <a:avLst>
              <a:gd name="adj1" fmla="val 74715"/>
              <a:gd name="adj2" fmla="val -3139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Kaolinite solubility</a:t>
            </a:r>
          </a:p>
        </p:txBody>
      </p:sp>
    </p:spTree>
    <p:extLst>
      <p:ext uri="{BB962C8B-B14F-4D97-AF65-F5344CB8AC3E}">
        <p14:creationId xmlns:p14="http://schemas.microsoft.com/office/powerpoint/2010/main" val="203468182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2897</TotalTime>
  <Words>62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farrell</dc:creator>
  <cp:lastModifiedBy>bfarrell</cp:lastModifiedBy>
  <cp:revision>33</cp:revision>
  <dcterms:created xsi:type="dcterms:W3CDTF">2011-09-13T16:57:36Z</dcterms:created>
  <dcterms:modified xsi:type="dcterms:W3CDTF">2020-11-06T22:55:25Z</dcterms:modified>
</cp:coreProperties>
</file>