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2" r:id="rId2"/>
    <p:sldId id="260" r:id="rId3"/>
    <p:sldId id="266" r:id="rId4"/>
    <p:sldId id="267" r:id="rId5"/>
    <p:sldId id="269" r:id="rId6"/>
    <p:sldId id="268" r:id="rId7"/>
  </p:sldIdLst>
  <p:sldSz cx="9144000" cy="6858000" type="screen4x3"/>
  <p:notesSz cx="7772400" cy="10058400"/>
  <p:defaultTextStyle>
    <a:defPPr>
      <a:defRPr lang="en-US"/>
    </a:defPPr>
    <a:lvl1pPr marL="0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4683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9366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44049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8732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73416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88099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902782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17465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CCD3B429-2359-49DE-B60C-07004D63C5D8}" type="slidenum">
              <a:t>‹#›</a:t>
            </a:fld>
            <a:endParaRPr lang="en-US" sz="14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2090003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763588"/>
            <a:ext cx="5029200" cy="377190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77239" y="4777560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90E8599C-771F-481F-9E8A-9E6F182F980F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896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95914" marR="0" indent="-195914" rtl="0" hangingPunct="0">
      <a:tabLst/>
      <a:defRPr lang="en-US" sz="18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14683" algn="l" defTabSz="82936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29366" algn="l" defTabSz="82936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44049" algn="l" defTabSz="82936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58732" algn="l" defTabSz="82936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73416" algn="l" defTabSz="82936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88099" algn="l" defTabSz="82936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02782" algn="l" defTabSz="82936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17465" algn="l" defTabSz="82936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46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93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44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73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880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02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174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5ABF4D4-BC51-43EB-A496-3B9F08D50A67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694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4DC2573-25BC-4F2C-BCEB-0A9173A6B1B1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108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760" y="273630"/>
            <a:ext cx="2056320" cy="58570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6480" y="273630"/>
            <a:ext cx="6035040" cy="58570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F160EDE-EB97-484D-8FCF-DF274A24B7E7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09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D7D0003-C5A7-403F-AC46-73FE985D2C9D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95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880" y="4406864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46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936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4404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5873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7341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8809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0278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1746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A6EBC49-4AF1-43F4-AA88-E3F832B9D99B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71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481" y="1604330"/>
            <a:ext cx="404496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9680" y="1604330"/>
            <a:ext cx="404640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7D2AE88-3413-4767-AEDE-83B77D1FF91E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889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2" y="275071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683" indent="0">
              <a:buNone/>
              <a:defRPr sz="1800" b="1"/>
            </a:lvl2pPr>
            <a:lvl3pPr marL="829366" indent="0">
              <a:buNone/>
              <a:defRPr sz="1600" b="1"/>
            </a:lvl3pPr>
            <a:lvl4pPr marL="1244049" indent="0">
              <a:buNone/>
              <a:defRPr sz="1500" b="1"/>
            </a:lvl4pPr>
            <a:lvl5pPr marL="1658732" indent="0">
              <a:buNone/>
              <a:defRPr sz="1500" b="1"/>
            </a:lvl5pPr>
            <a:lvl6pPr marL="2073416" indent="0">
              <a:buNone/>
              <a:defRPr sz="1500" b="1"/>
            </a:lvl6pPr>
            <a:lvl7pPr marL="2488099" indent="0">
              <a:buNone/>
              <a:defRPr sz="1500" b="1"/>
            </a:lvl7pPr>
            <a:lvl8pPr marL="2902782" indent="0">
              <a:buNone/>
              <a:defRPr sz="1500" b="1"/>
            </a:lvl8pPr>
            <a:lvl9pPr marL="3317465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442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683" indent="0">
              <a:buNone/>
              <a:defRPr sz="1800" b="1"/>
            </a:lvl2pPr>
            <a:lvl3pPr marL="829366" indent="0">
              <a:buNone/>
              <a:defRPr sz="1600" b="1"/>
            </a:lvl3pPr>
            <a:lvl4pPr marL="1244049" indent="0">
              <a:buNone/>
              <a:defRPr sz="1500" b="1"/>
            </a:lvl4pPr>
            <a:lvl5pPr marL="1658732" indent="0">
              <a:buNone/>
              <a:defRPr sz="1500" b="1"/>
            </a:lvl5pPr>
            <a:lvl6pPr marL="2073416" indent="0">
              <a:buNone/>
              <a:defRPr sz="1500" b="1"/>
            </a:lvl6pPr>
            <a:lvl7pPr marL="2488099" indent="0">
              <a:buNone/>
              <a:defRPr sz="1500" b="1"/>
            </a:lvl7pPr>
            <a:lvl8pPr marL="2902782" indent="0">
              <a:buNone/>
              <a:defRPr sz="1500" b="1"/>
            </a:lvl8pPr>
            <a:lvl9pPr marL="3317465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442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23CB03F-E78F-4871-9CCB-845A296DEA8E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629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3B9FB76-57A9-47CC-A25B-B1481EED7FF4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07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803B5C2-18E3-428C-836B-A91429AF37F5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95809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22" y="273630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920" y="1434392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683" indent="0">
              <a:buNone/>
              <a:defRPr sz="1100"/>
            </a:lvl2pPr>
            <a:lvl3pPr marL="829366" indent="0">
              <a:buNone/>
              <a:defRPr sz="900"/>
            </a:lvl3pPr>
            <a:lvl4pPr marL="1244049" indent="0">
              <a:buNone/>
              <a:defRPr sz="800"/>
            </a:lvl4pPr>
            <a:lvl5pPr marL="1658732" indent="0">
              <a:buNone/>
              <a:defRPr sz="800"/>
            </a:lvl5pPr>
            <a:lvl6pPr marL="2073416" indent="0">
              <a:buNone/>
              <a:defRPr sz="800"/>
            </a:lvl6pPr>
            <a:lvl7pPr marL="2488099" indent="0">
              <a:buNone/>
              <a:defRPr sz="800"/>
            </a:lvl7pPr>
            <a:lvl8pPr marL="2902782" indent="0">
              <a:buNone/>
              <a:defRPr sz="800"/>
            </a:lvl8pPr>
            <a:lvl9pPr marL="3317465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FA06131-0199-4C44-BD20-57621C397288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83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802" y="4800026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802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683" indent="0">
              <a:buNone/>
              <a:defRPr sz="2500"/>
            </a:lvl2pPr>
            <a:lvl3pPr marL="829366" indent="0">
              <a:buNone/>
              <a:defRPr sz="2200"/>
            </a:lvl3pPr>
            <a:lvl4pPr marL="1244049" indent="0">
              <a:buNone/>
              <a:defRPr sz="1800"/>
            </a:lvl4pPr>
            <a:lvl5pPr marL="1658732" indent="0">
              <a:buNone/>
              <a:defRPr sz="1800"/>
            </a:lvl5pPr>
            <a:lvl6pPr marL="2073416" indent="0">
              <a:buNone/>
              <a:defRPr sz="1800"/>
            </a:lvl6pPr>
            <a:lvl7pPr marL="2488099" indent="0">
              <a:buNone/>
              <a:defRPr sz="1800"/>
            </a:lvl7pPr>
            <a:lvl8pPr marL="2902782" indent="0">
              <a:buNone/>
              <a:defRPr sz="1800"/>
            </a:lvl8pPr>
            <a:lvl9pPr marL="3317465" indent="0">
              <a:buNone/>
              <a:defRPr sz="18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802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683" indent="0">
              <a:buNone/>
              <a:defRPr sz="1100"/>
            </a:lvl2pPr>
            <a:lvl3pPr marL="829366" indent="0">
              <a:buNone/>
              <a:defRPr sz="900"/>
            </a:lvl3pPr>
            <a:lvl4pPr marL="1244049" indent="0">
              <a:buNone/>
              <a:defRPr sz="800"/>
            </a:lvl4pPr>
            <a:lvl5pPr marL="1658732" indent="0">
              <a:buNone/>
              <a:defRPr sz="800"/>
            </a:lvl5pPr>
            <a:lvl6pPr marL="2073416" indent="0">
              <a:buNone/>
              <a:defRPr sz="800"/>
            </a:lvl6pPr>
            <a:lvl7pPr marL="2488099" indent="0">
              <a:buNone/>
              <a:defRPr sz="800"/>
            </a:lvl7pPr>
            <a:lvl8pPr marL="2902782" indent="0">
              <a:buNone/>
              <a:defRPr sz="800"/>
            </a:lvl8pPr>
            <a:lvl9pPr marL="3317465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A338E27-77F5-425F-85CE-A9CAAD206C16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114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457172" y="273353"/>
            <a:ext cx="8228763" cy="11450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172" y="1604841"/>
            <a:ext cx="8228763" cy="452614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457172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127054" y="6247906"/>
            <a:ext cx="2898142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ct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555843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E605C3DA-15FA-4339-A1A8-52A958F3A7B4}" type="slidenum"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en-US" sz="40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rtl="0" hangingPunct="0">
        <a:spcBef>
          <a:spcPts val="0"/>
        </a:spcBef>
        <a:spcAft>
          <a:spcPts val="1284"/>
        </a:spcAft>
        <a:tabLst/>
        <a:defRPr lang="en-US" sz="29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xmlns="" id="{CFD05DBB-C04F-4AC9-BCEB-B5CB4F0524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070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AC973455-C7CD-4D79-85E0-3F22AE108F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71500"/>
            <a:ext cx="7820025" cy="5715000"/>
          </a:xfrm>
          <a:prstGeom prst="rect">
            <a:avLst/>
          </a:prstGeom>
        </p:spPr>
      </p:pic>
      <p:sp>
        <p:nvSpPr>
          <p:cNvPr id="16" name="AutoShape 3"/>
          <p:cNvSpPr>
            <a:spLocks noChangeArrowheads="1"/>
          </p:cNvSpPr>
          <p:nvPr/>
        </p:nvSpPr>
        <p:spPr bwMode="auto">
          <a:xfrm>
            <a:off x="6553200" y="5891213"/>
            <a:ext cx="2438399" cy="838200"/>
          </a:xfrm>
          <a:prstGeom prst="wedgeRectCallout">
            <a:avLst>
              <a:gd name="adj1" fmla="val -35993"/>
              <a:gd name="adj2" fmla="val 4322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Run → Go </a:t>
            </a:r>
          </a:p>
          <a:p>
            <a:pPr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draws the diagram</a:t>
            </a:r>
          </a:p>
        </p:txBody>
      </p:sp>
      <p:sp>
        <p:nvSpPr>
          <p:cNvPr id="18" name="AutoShape 12"/>
          <p:cNvSpPr>
            <a:spLocks noChangeArrowheads="1"/>
          </p:cNvSpPr>
          <p:nvPr/>
        </p:nvSpPr>
        <p:spPr bwMode="auto">
          <a:xfrm>
            <a:off x="609600" y="4884779"/>
            <a:ext cx="3429000" cy="830222"/>
          </a:xfrm>
          <a:prstGeom prst="wedgeRectCallout">
            <a:avLst>
              <a:gd name="adj1" fmla="val -31078"/>
              <a:gd name="adj2" fmla="val -8726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Account for SO</a:t>
            </a:r>
            <a:r>
              <a:rPr lang="en-US" sz="1800" i="1" baseline="-25000" dirty="0">
                <a:latin typeface="Calibri" pitchFamily="34" charset="0"/>
                <a:cs typeface="Calibri" pitchFamily="34" charset="0"/>
              </a:rPr>
              <a:t>4</a:t>
            </a:r>
            <a:r>
              <a:rPr lang="en-US" sz="1800" i="1" baseline="30000" dirty="0">
                <a:latin typeface="Calibri" pitchFamily="34" charset="0"/>
                <a:cs typeface="Calibri" pitchFamily="34" charset="0"/>
              </a:rPr>
              <a:t>2− 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by adding it to the “in the presence of” section</a:t>
            </a:r>
          </a:p>
        </p:txBody>
      </p:sp>
      <p:sp>
        <p:nvSpPr>
          <p:cNvPr id="22" name="AutoShape 3"/>
          <p:cNvSpPr>
            <a:spLocks noChangeArrowheads="1"/>
          </p:cNvSpPr>
          <p:nvPr/>
        </p:nvSpPr>
        <p:spPr bwMode="auto">
          <a:xfrm>
            <a:off x="1066800" y="80963"/>
            <a:ext cx="2618257" cy="909638"/>
          </a:xfrm>
          <a:prstGeom prst="wedgeRectCallout">
            <a:avLst>
              <a:gd name="adj1" fmla="val -39225"/>
              <a:gd name="adj2" fmla="val 77919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Configure a redox-pH diagram for Arsenic </a:t>
            </a:r>
            <a:endParaRPr lang="en-US" sz="2000" baseline="30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199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screenshot&#10;&#10;Description automatically generated">
            <a:extLst>
              <a:ext uri="{FF2B5EF4-FFF2-40B4-BE49-F238E27FC236}">
                <a16:creationId xmlns:a16="http://schemas.microsoft.com/office/drawing/2014/main" xmlns="" id="{DDB49FE4-8F19-4152-9768-F99DC4F63E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" y="547687"/>
            <a:ext cx="7848600" cy="5762625"/>
          </a:xfrm>
          <a:prstGeom prst="rect">
            <a:avLst/>
          </a:prstGeom>
        </p:spPr>
      </p:pic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304800" y="4572000"/>
            <a:ext cx="3733800" cy="1371600"/>
          </a:xfrm>
          <a:prstGeom prst="wedgeRectCallout">
            <a:avLst>
              <a:gd name="adj1" fmla="val 33934"/>
              <a:gd name="adj2" fmla="val -7618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lvl="0"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The diagram by default assumes speciation of the </a:t>
            </a:r>
            <a:r>
              <a:rPr lang="en-US" sz="1800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SO</a:t>
            </a:r>
            <a:r>
              <a:rPr lang="en-US" sz="1800" i="1" baseline="-250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4</a:t>
            </a:r>
            <a:r>
              <a:rPr lang="en-US" sz="1800" i="1" baseline="300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2− </a:t>
            </a:r>
            <a:r>
              <a:rPr lang="en-US" sz="1800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ligand does not change with pH or oxidation state</a:t>
            </a:r>
            <a:endParaRPr lang="en-US" sz="1800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6019800" y="5562600"/>
            <a:ext cx="2971799" cy="1166813"/>
          </a:xfrm>
          <a:prstGeom prst="wedgeRectCallout">
            <a:avLst>
              <a:gd name="adj1" fmla="val -35993"/>
              <a:gd name="adj2" fmla="val 4322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You can return to the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Basis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pane to modify your diagrams if necessary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EA8C09D6-4696-4D4A-B8B1-ED2B1D254C40}"/>
              </a:ext>
            </a:extLst>
          </p:cNvPr>
          <p:cNvSpPr/>
          <p:nvPr/>
        </p:nvSpPr>
        <p:spPr>
          <a:xfrm>
            <a:off x="2943226" y="1076325"/>
            <a:ext cx="1066800" cy="31432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8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222C4E30-5D5F-4865-A298-D1F71A2994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71500"/>
            <a:ext cx="7820025" cy="5715000"/>
          </a:xfrm>
          <a:prstGeom prst="rect">
            <a:avLst/>
          </a:prstGeom>
        </p:spPr>
      </p:pic>
      <p:sp>
        <p:nvSpPr>
          <p:cNvPr id="16" name="AutoShape 3"/>
          <p:cNvSpPr>
            <a:spLocks noChangeArrowheads="1"/>
          </p:cNvSpPr>
          <p:nvPr/>
        </p:nvSpPr>
        <p:spPr bwMode="auto">
          <a:xfrm>
            <a:off x="6553200" y="5891213"/>
            <a:ext cx="2438399" cy="838200"/>
          </a:xfrm>
          <a:prstGeom prst="wedgeRectCallout">
            <a:avLst>
              <a:gd name="adj1" fmla="val -35993"/>
              <a:gd name="adj2" fmla="val 4322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Run → Go </a:t>
            </a:r>
          </a:p>
          <a:p>
            <a:pPr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updates the diagram</a:t>
            </a:r>
          </a:p>
        </p:txBody>
      </p:sp>
      <p:sp>
        <p:nvSpPr>
          <p:cNvPr id="17" name="AutoShape 12"/>
          <p:cNvSpPr>
            <a:spLocks noChangeArrowheads="1"/>
          </p:cNvSpPr>
          <p:nvPr/>
        </p:nvSpPr>
        <p:spPr bwMode="auto">
          <a:xfrm>
            <a:off x="2590800" y="4835731"/>
            <a:ext cx="3048000" cy="990600"/>
          </a:xfrm>
          <a:prstGeom prst="wedgeRectCallout">
            <a:avLst>
              <a:gd name="adj1" fmla="val 66057"/>
              <a:gd name="adj2" fmla="val -2856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lvl="0"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Click on </a:t>
            </a:r>
            <a:r>
              <a:rPr lang="en-US" sz="1800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SO</a:t>
            </a:r>
            <a:r>
              <a:rPr lang="en-US" sz="1800" i="1" baseline="-250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4</a:t>
            </a:r>
            <a:r>
              <a:rPr lang="en-US" sz="1800" i="1" baseline="300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2−</a:t>
            </a:r>
            <a:r>
              <a:rPr lang="en-US" sz="1800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unit pulldown and select “</a:t>
            </a:r>
            <a:r>
              <a:rPr lang="en-US" sz="1800" i="1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speciate</a:t>
            </a:r>
            <a:r>
              <a:rPr lang="en-US" sz="1800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over x-y”</a:t>
            </a:r>
            <a:endParaRPr lang="en-US" sz="1800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xmlns="" id="{0B272E5E-A5F4-474E-B1CE-19A9DE0E1159}"/>
              </a:ext>
            </a:extLst>
          </p:cNvPr>
          <p:cNvSpPr/>
          <p:nvPr/>
        </p:nvSpPr>
        <p:spPr>
          <a:xfrm>
            <a:off x="542926" y="1095375"/>
            <a:ext cx="1066800" cy="32385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011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picture containing screenshot&#10;&#10;Description automatically generated">
            <a:extLst>
              <a:ext uri="{FF2B5EF4-FFF2-40B4-BE49-F238E27FC236}">
                <a16:creationId xmlns:a16="http://schemas.microsoft.com/office/drawing/2014/main" xmlns="" id="{CBF6F209-9098-4C33-8D20-5DAE5EC1E2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" y="547687"/>
            <a:ext cx="7848600" cy="5762625"/>
          </a:xfrm>
          <a:prstGeom prst="rect">
            <a:avLst/>
          </a:prstGeom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12"/>
          <a:stretch/>
        </p:blipFill>
        <p:spPr bwMode="auto">
          <a:xfrm>
            <a:off x="647700" y="1038225"/>
            <a:ext cx="7848600" cy="527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3962400" y="2057400"/>
            <a:ext cx="3733800" cy="1066800"/>
          </a:xfrm>
          <a:prstGeom prst="wedgeRectCallout">
            <a:avLst>
              <a:gd name="adj1" fmla="val -30194"/>
              <a:gd name="adj2" fmla="val 10186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lvl="0"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New plot accounts for changing SO</a:t>
            </a:r>
            <a:r>
              <a:rPr lang="en-US" sz="1800" i="1" baseline="-25000" dirty="0">
                <a:latin typeface="Calibri" pitchFamily="34" charset="0"/>
                <a:cs typeface="Calibri" pitchFamily="34" charset="0"/>
              </a:rPr>
              <a:t>4</a:t>
            </a:r>
            <a:r>
              <a:rPr lang="en-US" sz="1800" i="1" baseline="30000" dirty="0">
                <a:latin typeface="Calibri" pitchFamily="34" charset="0"/>
                <a:cs typeface="Calibri" pitchFamily="34" charset="0"/>
              </a:rPr>
              <a:t>2− 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speciation. Note how Orpiment and </a:t>
            </a:r>
            <a:r>
              <a:rPr lang="en-US" sz="1800" i="1" dirty="0" err="1">
                <a:latin typeface="Calibri" pitchFamily="34" charset="0"/>
                <a:cs typeface="Calibri" pitchFamily="34" charset="0"/>
              </a:rPr>
              <a:t>Realgar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 stability fields changed.</a:t>
            </a:r>
            <a:endParaRPr lang="en-US" sz="1800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306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screenshot&#10;&#10;Description automatically generated">
            <a:extLst>
              <a:ext uri="{FF2B5EF4-FFF2-40B4-BE49-F238E27FC236}">
                <a16:creationId xmlns:a16="http://schemas.microsoft.com/office/drawing/2014/main" xmlns="" id="{EB1194AA-02D7-4F41-9E3F-47AC6762B0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" y="547687"/>
            <a:ext cx="7848600" cy="5762625"/>
          </a:xfrm>
          <a:prstGeom prst="rect">
            <a:avLst/>
          </a:prstGeom>
        </p:spPr>
      </p:pic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285750" y="1219200"/>
            <a:ext cx="2762250" cy="871537"/>
          </a:xfrm>
          <a:prstGeom prst="wedgeRectCallout">
            <a:avLst>
              <a:gd name="adj1" fmla="val 23124"/>
              <a:gd name="adj2" fmla="val -7370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lvl="0" algn="ctr"/>
            <a:r>
              <a:rPr lang="en-US" sz="1800" b="1" i="1" dirty="0">
                <a:latin typeface="Calibri" pitchFamily="34" charset="0"/>
                <a:cs typeface="Calibri" pitchFamily="34" charset="0"/>
              </a:rPr>
              <a:t>Format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</a:t>
            </a:r>
            <a:r>
              <a:rPr lang="en-US" sz="1800" i="1" dirty="0"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 </a:t>
            </a:r>
            <a:r>
              <a:rPr lang="en-US" sz="1800" b="1" i="1" dirty="0"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Quick </a:t>
            </a:r>
            <a:r>
              <a:rPr lang="en-US" sz="1800" b="1" i="1" dirty="0" smtClean="0"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Toggle…</a:t>
            </a:r>
            <a:r>
              <a:rPr lang="en-US" sz="1800" i="1" dirty="0" smtClean="0"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 </a:t>
            </a:r>
            <a:r>
              <a:rPr lang="en-US" sz="1800" dirty="0"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</a:t>
            </a:r>
            <a:r>
              <a:rPr lang="en-US" sz="1800" i="1" dirty="0"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 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check </a:t>
            </a:r>
            <a:r>
              <a:rPr lang="en-US" sz="1800" b="1" i="1" dirty="0">
                <a:latin typeface="Calibri" pitchFamily="34" charset="0"/>
                <a:cs typeface="Calibri" pitchFamily="34" charset="0"/>
              </a:rPr>
              <a:t>mosaic </a:t>
            </a:r>
            <a:r>
              <a:rPr lang="en-US" sz="1800" b="1" i="1" dirty="0" smtClean="0">
                <a:latin typeface="Calibri" pitchFamily="34" charset="0"/>
                <a:cs typeface="Calibri" pitchFamily="34" charset="0"/>
              </a:rPr>
              <a:t>labels</a:t>
            </a:r>
            <a:endParaRPr lang="en-US" sz="1800" b="1" i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5EFE5C0C-9972-4B9B-92B8-7B1852EE2F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75" y="2286000"/>
            <a:ext cx="1276350" cy="3743325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xmlns="" id="{246EAE88-6E63-42B5-AEED-4BDD165D14E4}"/>
              </a:ext>
            </a:extLst>
          </p:cNvPr>
          <p:cNvSpPr/>
          <p:nvPr/>
        </p:nvSpPr>
        <p:spPr>
          <a:xfrm>
            <a:off x="895351" y="3124200"/>
            <a:ext cx="1066800" cy="42291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6629400" y="4267200"/>
            <a:ext cx="2209800" cy="1219200"/>
          </a:xfrm>
          <a:prstGeom prst="wedgeRectCallout">
            <a:avLst>
              <a:gd name="adj1" fmla="val -67040"/>
              <a:gd name="adj2" fmla="val -3430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lvl="0" algn="ctr"/>
            <a:r>
              <a:rPr lang="en-US" sz="1800" i="1" dirty="0" smtClean="0">
                <a:latin typeface="Calibri" pitchFamily="34" charset="0"/>
                <a:cs typeface="Calibri" pitchFamily="34" charset="0"/>
              </a:rPr>
              <a:t>Mosaic labels 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show </a:t>
            </a:r>
            <a:r>
              <a:rPr lang="en-US" sz="1800" i="1" dirty="0" smtClean="0">
                <a:latin typeface="Calibri" pitchFamily="34" charset="0"/>
                <a:cs typeface="Calibri" pitchFamily="34" charset="0"/>
              </a:rPr>
              <a:t>predominant form</a:t>
            </a:r>
            <a:r>
              <a:rPr lang="en-US" sz="18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of the </a:t>
            </a:r>
            <a:r>
              <a:rPr lang="en-US" sz="1800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SO</a:t>
            </a:r>
            <a:r>
              <a:rPr lang="en-US" sz="1800" i="1" baseline="-250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4</a:t>
            </a:r>
            <a:r>
              <a:rPr lang="en-US" sz="1800" i="1" baseline="300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2− </a:t>
            </a:r>
            <a:r>
              <a:rPr lang="en-US" sz="1800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ligand.</a:t>
            </a:r>
            <a:endParaRPr lang="en-US" sz="1800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6629400" y="2971800"/>
            <a:ext cx="2209800" cy="1219200"/>
          </a:xfrm>
          <a:prstGeom prst="wedgeRectCallout">
            <a:avLst>
              <a:gd name="adj1" fmla="val -70919"/>
              <a:gd name="adj2" fmla="val 3288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lvl="0"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Dashed lines show </a:t>
            </a:r>
            <a:r>
              <a:rPr lang="en-US" sz="1800" i="1" dirty="0" smtClean="0">
                <a:latin typeface="Calibri" pitchFamily="34" charset="0"/>
                <a:cs typeface="Calibri" pitchFamily="34" charset="0"/>
              </a:rPr>
              <a:t>boundaries 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of the </a:t>
            </a:r>
            <a:r>
              <a:rPr lang="en-US" sz="1800" i="1" dirty="0" err="1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speciating</a:t>
            </a:r>
            <a:r>
              <a:rPr lang="en-US" sz="1800" i="1" baseline="300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ligand.</a:t>
            </a:r>
            <a:endParaRPr lang="en-US" sz="1800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68182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2962</TotalTime>
  <Words>126</Words>
  <Application>Microsoft Office PowerPoint</Application>
  <PresentationFormat>On-screen Show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farrell</dc:creator>
  <cp:lastModifiedBy>bfarrell</cp:lastModifiedBy>
  <cp:revision>42</cp:revision>
  <dcterms:created xsi:type="dcterms:W3CDTF">2011-09-13T16:57:36Z</dcterms:created>
  <dcterms:modified xsi:type="dcterms:W3CDTF">2019-08-12T20:21:09Z</dcterms:modified>
</cp:coreProperties>
</file>