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300" r:id="rId2"/>
    <p:sldId id="294" r:id="rId3"/>
    <p:sldId id="303" r:id="rId4"/>
    <p:sldId id="305" r:id="rId5"/>
    <p:sldId id="29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00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8D364-4B52-4F92-A65E-775CDACE138F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9B2021-6A0D-41E0-B702-D821AEACB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9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27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794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957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281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987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05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88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07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5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13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91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1DCAC0-B315-40C5-98A6-15BE63410879}" type="datetimeFigureOut">
              <a:rPr lang="en-US" smtClean="0"/>
              <a:t>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0CA2F-86D0-49E4-8A06-BEEA69A8B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576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screenshot, text&#10;&#10;Description automatically generated">
            <a:extLst>
              <a:ext uri="{FF2B5EF4-FFF2-40B4-BE49-F238E27FC236}">
                <a16:creationId xmlns:a16="http://schemas.microsoft.com/office/drawing/2014/main" id="{77CC0A68-8C1E-4168-A21C-5EE15CA1BE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585787"/>
            <a:ext cx="7705725" cy="56864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33600" y="3072770"/>
            <a:ext cx="4876800" cy="717311"/>
          </a:xfrm>
          <a:prstGeom prst="rect">
            <a:avLst/>
          </a:prstGeom>
          <a:solidFill>
            <a:srgbClr val="000000">
              <a:alpha val="63922"/>
            </a:srgbClr>
          </a:solidFill>
        </p:spPr>
        <p:txBody>
          <a:bodyPr wrap="square" lIns="100772" tIns="50387" rIns="100772" bIns="50387" rtlCol="0">
            <a:spAutoFit/>
          </a:bodyPr>
          <a:lstStyle/>
          <a:p>
            <a:pPr algn="ctr" defTabSz="1007734"/>
            <a:r>
              <a:rPr lang="en-US" sz="4000" b="1" dirty="0">
                <a:solidFill>
                  <a:srgbClr val="F79646">
                    <a:lumMod val="75000"/>
                  </a:srgbClr>
                </a:solidFill>
              </a:rPr>
              <a:t>Pie Chart</a:t>
            </a:r>
          </a:p>
        </p:txBody>
      </p:sp>
    </p:spTree>
    <p:extLst>
      <p:ext uri="{BB962C8B-B14F-4D97-AF65-F5344CB8AC3E}">
        <p14:creationId xmlns:p14="http://schemas.microsoft.com/office/powerpoint/2010/main" val="146549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piece of paper&#10;&#10;Description automatically generated">
            <a:extLst>
              <a:ext uri="{FF2B5EF4-FFF2-40B4-BE49-F238E27FC236}">
                <a16:creationId xmlns:a16="http://schemas.microsoft.com/office/drawing/2014/main" id="{D99356B6-17F9-426D-9C36-4DD9B6C5E3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249" y="593863"/>
            <a:ext cx="7429500" cy="5762625"/>
          </a:xfrm>
          <a:prstGeom prst="rect">
            <a:avLst/>
          </a:prstGeom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352800" y="152400"/>
            <a:ext cx="5638800" cy="838200"/>
          </a:xfrm>
          <a:prstGeom prst="wedgeRectCallout">
            <a:avLst>
              <a:gd name="adj1" fmla="val -28086"/>
              <a:gd name="adj2" fmla="val 3660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You can launch </a:t>
            </a:r>
            <a:r>
              <a:rPr lang="en-US" sz="2000" b="1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Gtplot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from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GSS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 to create Pie Charts and other specialty plots.</a:t>
            </a:r>
            <a:endParaRPr lang="en-US" sz="2000" b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1524000" y="1295400"/>
            <a:ext cx="2590800" cy="533400"/>
          </a:xfrm>
          <a:prstGeom prst="wedgeRectCallout">
            <a:avLst>
              <a:gd name="adj1" fmla="val -29729"/>
              <a:gd name="adj2" fmla="val -96383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Plot → Pie Chart…</a:t>
            </a:r>
          </a:p>
        </p:txBody>
      </p:sp>
    </p:spTree>
    <p:extLst>
      <p:ext uri="{BB962C8B-B14F-4D97-AF65-F5344CB8AC3E}">
        <p14:creationId xmlns:p14="http://schemas.microsoft.com/office/powerpoint/2010/main" val="13201903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map&#10;&#10;Description automatically generated">
            <a:extLst>
              <a:ext uri="{FF2B5EF4-FFF2-40B4-BE49-F238E27FC236}">
                <a16:creationId xmlns:a16="http://schemas.microsoft.com/office/drawing/2014/main" id="{1180D523-AAC5-40E0-9260-F81C5152B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37" y="585787"/>
            <a:ext cx="7705725" cy="5686425"/>
          </a:xfrm>
          <a:prstGeom prst="rect">
            <a:avLst/>
          </a:prstGeom>
        </p:spPr>
      </p:pic>
      <p:sp>
        <p:nvSpPr>
          <p:cNvPr id="5" name="AutoShape 12"/>
          <p:cNvSpPr>
            <a:spLocks noChangeArrowheads="1"/>
          </p:cNvSpPr>
          <p:nvPr/>
        </p:nvSpPr>
        <p:spPr bwMode="auto">
          <a:xfrm>
            <a:off x="4800600" y="4343400"/>
            <a:ext cx="3429000" cy="762000"/>
          </a:xfrm>
          <a:prstGeom prst="wedgeRectCallout">
            <a:avLst>
              <a:gd name="adj1" fmla="val -39872"/>
              <a:gd name="adj2" fmla="val -12297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plot to bring up the Pie Chart configuration dialog.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AutoShape 12"/>
          <p:cNvSpPr>
            <a:spLocks noChangeArrowheads="1"/>
          </p:cNvSpPr>
          <p:nvPr/>
        </p:nvSpPr>
        <p:spPr bwMode="auto">
          <a:xfrm>
            <a:off x="1143000" y="3276600"/>
            <a:ext cx="2209800" cy="990600"/>
          </a:xfrm>
          <a:prstGeom prst="wedgeRectCallout">
            <a:avLst>
              <a:gd name="adj1" fmla="val 68323"/>
              <a:gd name="adj2" fmla="val -3253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Right-click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on labels or axes to change color, font, size, etc.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381000" y="5410200"/>
            <a:ext cx="3581400" cy="990600"/>
          </a:xfrm>
          <a:prstGeom prst="wedgeRectCallout">
            <a:avLst>
              <a:gd name="adj1" fmla="val -27428"/>
              <a:gd name="adj2" fmla="val -117592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i="1" dirty="0">
                <a:latin typeface="Calibri" pitchFamily="34" charset="0"/>
                <a:cs typeface="Calibri" pitchFamily="34" charset="0"/>
              </a:rPr>
              <a:t>Double-click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outside the plot to open the Quick Toggle dialog. Toggle sample labels, legend, and more.</a:t>
            </a:r>
            <a:endParaRPr lang="en-US" b="1" i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9" name="AutoShape 3"/>
          <p:cNvSpPr>
            <a:spLocks noChangeArrowheads="1"/>
          </p:cNvSpPr>
          <p:nvPr/>
        </p:nvSpPr>
        <p:spPr bwMode="auto">
          <a:xfrm>
            <a:off x="3276600" y="209550"/>
            <a:ext cx="5638800" cy="1219200"/>
          </a:xfrm>
          <a:prstGeom prst="wedgeRectCallout">
            <a:avLst>
              <a:gd name="adj1" fmla="val 12792"/>
              <a:gd name="adj2" fmla="val 30351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algn="ctr">
              <a:defRPr/>
            </a:pP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The Pie chart shows the fluid’s </a:t>
            </a:r>
            <a:r>
              <a:rPr lang="en-US" sz="2000" dirty="0" err="1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cation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cs typeface="Calibri" pitchFamily="34" charset="0"/>
              </a:rPr>
              <a:t>-anion balance graphically, with the radial direction representing the fluid’s total electrical equivalent content.</a:t>
            </a:r>
          </a:p>
        </p:txBody>
      </p:sp>
    </p:spTree>
    <p:extLst>
      <p:ext uri="{BB962C8B-B14F-4D97-AF65-F5344CB8AC3E}">
        <p14:creationId xmlns:p14="http://schemas.microsoft.com/office/powerpoint/2010/main" val="2245068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6FB11F41-3747-499A-9B8A-CB8B4B5190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13" y="157163"/>
            <a:ext cx="3214690" cy="3786190"/>
          </a:xfrm>
          <a:prstGeom prst="rect">
            <a:avLst/>
          </a:prstGeom>
        </p:spPr>
      </p:pic>
      <p:pic>
        <p:nvPicPr>
          <p:cNvPr id="9" name="Picture 8" descr="A screenshot of a map&#10;&#10;Description automatically generated">
            <a:extLst>
              <a:ext uri="{FF2B5EF4-FFF2-40B4-BE49-F238E27FC236}">
                <a16:creationId xmlns:a16="http://schemas.microsoft.com/office/drawing/2014/main" id="{168473B4-9A6B-4BE4-B163-F571EADC3B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940963"/>
            <a:ext cx="6471285" cy="4775472"/>
          </a:xfrm>
          <a:prstGeom prst="rect">
            <a:avLst/>
          </a:prstGeom>
        </p:spPr>
      </p:pic>
      <p:sp>
        <p:nvSpPr>
          <p:cNvPr id="5" name="Bent Arrow 4"/>
          <p:cNvSpPr/>
          <p:nvPr/>
        </p:nvSpPr>
        <p:spPr>
          <a:xfrm rot="10800000">
            <a:off x="18288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5334000" y="209550"/>
            <a:ext cx="3581400" cy="1085850"/>
          </a:xfrm>
          <a:prstGeom prst="wedgeRectCallout">
            <a:avLst>
              <a:gd name="adj1" fmla="val -40944"/>
              <a:gd name="adj2" fmla="val -34252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details of the Pie Chart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Plot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2886075" y="1481149"/>
            <a:ext cx="2743200" cy="964639"/>
          </a:xfrm>
          <a:prstGeom prst="wedgeRectCallout">
            <a:avLst>
              <a:gd name="adj1" fmla="val -51961"/>
              <a:gd name="adj2" fmla="val -75098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Uncheck “Common ions” and check “Show all labels” to include minor ions.</a:t>
            </a:r>
          </a:p>
        </p:txBody>
      </p:sp>
      <p:sp>
        <p:nvSpPr>
          <p:cNvPr id="8" name="Oval 7"/>
          <p:cNvSpPr/>
          <p:nvPr/>
        </p:nvSpPr>
        <p:spPr>
          <a:xfrm>
            <a:off x="0" y="371474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utoShape 12"/>
          <p:cNvSpPr>
            <a:spLocks noChangeArrowheads="1"/>
          </p:cNvSpPr>
          <p:nvPr/>
        </p:nvSpPr>
        <p:spPr bwMode="auto">
          <a:xfrm>
            <a:off x="1333500" y="88111"/>
            <a:ext cx="2924175" cy="702464"/>
          </a:xfrm>
          <a:prstGeom prst="wedgeRectCallout">
            <a:avLst>
              <a:gd name="adj1" fmla="val -48091"/>
              <a:gd name="adj2" fmla="val 8217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Radial direction shows total electrical equivalent content.</a:t>
            </a:r>
          </a:p>
        </p:txBody>
      </p:sp>
    </p:spTree>
    <p:extLst>
      <p:ext uri="{BB962C8B-B14F-4D97-AF65-F5344CB8AC3E}">
        <p14:creationId xmlns:p14="http://schemas.microsoft.com/office/powerpoint/2010/main" val="20192315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screenshot, text&#10;&#10;Description automatically generated">
            <a:extLst>
              <a:ext uri="{FF2B5EF4-FFF2-40B4-BE49-F238E27FC236}">
                <a16:creationId xmlns:a16="http://schemas.microsoft.com/office/drawing/2014/main" id="{4699E04B-9F50-42AB-9B0C-A66C84B5AF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1905000"/>
            <a:ext cx="6477002" cy="4779691"/>
          </a:xfrm>
          <a:prstGeom prst="rect">
            <a:avLst/>
          </a:prstGeom>
        </p:spPr>
      </p:pic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46B92763-547A-4CC8-883F-0C05363CFD5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8" y="161925"/>
            <a:ext cx="3217114" cy="3789045"/>
          </a:xfrm>
          <a:prstGeom prst="rect">
            <a:avLst/>
          </a:prstGeom>
        </p:spPr>
      </p:pic>
      <p:sp>
        <p:nvSpPr>
          <p:cNvPr id="6" name="AutoShape 3"/>
          <p:cNvSpPr>
            <a:spLocks noChangeArrowheads="1"/>
          </p:cNvSpPr>
          <p:nvPr/>
        </p:nvSpPr>
        <p:spPr bwMode="auto">
          <a:xfrm>
            <a:off x="4981574" y="209550"/>
            <a:ext cx="3933826" cy="1085850"/>
          </a:xfrm>
          <a:prstGeom prst="wedgeRectCallout">
            <a:avLst>
              <a:gd name="adj1" fmla="val -31259"/>
              <a:gd name="adj2" fmla="val 13993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1438" tIns="45718" rIns="91438" bIns="45718" anchor="ctr"/>
          <a:lstStyle/>
          <a:p>
            <a:pPr lvl="0" algn="ctr">
              <a:defRPr/>
            </a:pP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You control which samples are displayed from the </a:t>
            </a:r>
            <a:r>
              <a:rPr lang="en-US" sz="2000" b="1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Samples</a:t>
            </a:r>
            <a:r>
              <a:rPr lang="en-US" sz="2000" dirty="0">
                <a:solidFill>
                  <a:srgbClr val="F79646">
                    <a:lumMod val="75000"/>
                  </a:srgbClr>
                </a:solidFill>
                <a:latin typeface="Calibri" pitchFamily="34" charset="0"/>
                <a:cs typeface="Calibri" pitchFamily="34" charset="0"/>
              </a:rPr>
              <a:t> pane.</a:t>
            </a:r>
            <a:endParaRPr lang="en-US" sz="2000" b="1" dirty="0">
              <a:solidFill>
                <a:srgbClr val="F79646">
                  <a:lumMod val="75000"/>
                </a:srgbClr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AutoShape 12"/>
          <p:cNvSpPr>
            <a:spLocks noChangeArrowheads="1"/>
          </p:cNvSpPr>
          <p:nvPr/>
        </p:nvSpPr>
        <p:spPr bwMode="auto">
          <a:xfrm>
            <a:off x="457200" y="2209800"/>
            <a:ext cx="1676398" cy="762000"/>
          </a:xfrm>
          <a:prstGeom prst="wedgeRectCallout">
            <a:avLst>
              <a:gd name="adj1" fmla="val 45673"/>
              <a:gd name="adj2" fmla="val -165749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Select the samples to plot.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2819400" y="76200"/>
            <a:ext cx="1838391" cy="866775"/>
          </a:xfrm>
          <a:prstGeom prst="wedgeRectCallout">
            <a:avLst>
              <a:gd name="adj1" fmla="val -37144"/>
              <a:gd name="adj2" fmla="val 106456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You can cycle through samples one at a time…</a:t>
            </a:r>
          </a:p>
        </p:txBody>
      </p:sp>
      <p:sp>
        <p:nvSpPr>
          <p:cNvPr id="9" name="Bent Arrow 8"/>
          <p:cNvSpPr/>
          <p:nvPr/>
        </p:nvSpPr>
        <p:spPr>
          <a:xfrm rot="10800000">
            <a:off x="1752600" y="4114800"/>
            <a:ext cx="1371600" cy="1295399"/>
          </a:xfrm>
          <a:prstGeom prst="bentArrow">
            <a:avLst>
              <a:gd name="adj1" fmla="val 24225"/>
              <a:gd name="adj2" fmla="val 24645"/>
              <a:gd name="adj3" fmla="val 25000"/>
              <a:gd name="adj4" fmla="val 43750"/>
            </a:avLst>
          </a:prstGeom>
          <a:scene3d>
            <a:camera prst="orthographicFront">
              <a:rot lat="0" lon="10800000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66725" y="381000"/>
            <a:ext cx="685799" cy="22860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utoShape 12"/>
          <p:cNvSpPr>
            <a:spLocks noChangeArrowheads="1"/>
          </p:cNvSpPr>
          <p:nvPr/>
        </p:nvSpPr>
        <p:spPr bwMode="auto">
          <a:xfrm>
            <a:off x="3581400" y="1651633"/>
            <a:ext cx="3008474" cy="824867"/>
          </a:xfrm>
          <a:prstGeom prst="wedgeRectCallout">
            <a:avLst>
              <a:gd name="adj1" fmla="val -65011"/>
              <a:gd name="adj2" fmla="val -34535"/>
            </a:avLst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i="1" dirty="0">
                <a:latin typeface="Calibri" pitchFamily="34" charset="0"/>
                <a:cs typeface="Calibri" pitchFamily="34" charset="0"/>
              </a:rPr>
              <a:t>Use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Block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, </a:t>
            </a:r>
            <a:r>
              <a:rPr lang="en-US" b="1" i="1" dirty="0">
                <a:latin typeface="Calibri" pitchFamily="34" charset="0"/>
                <a:cs typeface="Calibri" pitchFamily="34" charset="0"/>
              </a:rPr>
              <a:t>Next block </a:t>
            </a:r>
            <a:r>
              <a:rPr lang="en-US" i="1" dirty="0">
                <a:latin typeface="Calibri" pitchFamily="34" charset="0"/>
                <a:cs typeface="Calibri" pitchFamily="34" charset="0"/>
              </a:rPr>
              <a:t>to cycle through groups of samples. </a:t>
            </a:r>
          </a:p>
        </p:txBody>
      </p:sp>
    </p:spTree>
    <p:extLst>
      <p:ext uri="{BB962C8B-B14F-4D97-AF65-F5344CB8AC3E}">
        <p14:creationId xmlns:p14="http://schemas.microsoft.com/office/powerpoint/2010/main" val="3114557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4866</TotalTime>
  <Words>167</Words>
  <Application>Microsoft Office PowerPoint</Application>
  <PresentationFormat>On-screen Show (4:3)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bfarrell</dc:creator>
  <cp:lastModifiedBy>Jia Wang</cp:lastModifiedBy>
  <cp:revision>81</cp:revision>
  <dcterms:created xsi:type="dcterms:W3CDTF">2013-01-25T18:37:22Z</dcterms:created>
  <dcterms:modified xsi:type="dcterms:W3CDTF">2020-01-28T17:12:34Z</dcterms:modified>
</cp:coreProperties>
</file>