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5" r:id="rId2"/>
    <p:sldId id="306" r:id="rId3"/>
    <p:sldId id="313" r:id="rId4"/>
    <p:sldId id="316" r:id="rId5"/>
    <p:sldId id="301" r:id="rId6"/>
    <p:sldId id="310" r:id="rId7"/>
    <p:sldId id="302" r:id="rId8"/>
    <p:sldId id="31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192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4784876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0"/>
            <a:ext cx="5816770" cy="3741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ent Arrow 13"/>
          <p:cNvSpPr/>
          <p:nvPr/>
        </p:nvSpPr>
        <p:spPr>
          <a:xfrm flipV="1">
            <a:off x="2590800" y="2971800"/>
            <a:ext cx="2232176" cy="2286000"/>
          </a:xfrm>
          <a:custGeom>
            <a:avLst>
              <a:gd name="f13" fmla="val 25000"/>
              <a:gd name="f14" fmla="val 25000"/>
              <a:gd name="f15" fmla="val 25000"/>
              <a:gd name="f16" fmla="val 43750"/>
            </a:avLst>
            <a:gdLst>
              <a:gd name="f4" fmla="val 10800000"/>
              <a:gd name="f5" fmla="val 5400000"/>
              <a:gd name="f6" fmla="val 16200000"/>
              <a:gd name="f7" fmla="val 180"/>
              <a:gd name="f8" fmla="val w"/>
              <a:gd name="f9" fmla="val h"/>
              <a:gd name="f10" fmla="val ss"/>
              <a:gd name="f11" fmla="val 0"/>
              <a:gd name="f12" fmla="+- 0 0 5400000"/>
              <a:gd name="f13" fmla="val 25000"/>
              <a:gd name="f14" fmla="val 25000"/>
              <a:gd name="f15" fmla="val 25000"/>
              <a:gd name="f16" fmla="val 43750"/>
              <a:gd name="f17" fmla="+- 0 0 -360"/>
              <a:gd name="f18" fmla="+- 0 0 -180"/>
              <a:gd name="f19" fmla="+- 0 0 -90"/>
              <a:gd name="f20" fmla="abs f8"/>
              <a:gd name="f21" fmla="abs f9"/>
              <a:gd name="f22" fmla="abs f10"/>
              <a:gd name="f23" fmla="val f11"/>
              <a:gd name="f24" fmla="val f14"/>
              <a:gd name="f25" fmla="val f13"/>
              <a:gd name="f26" fmla="val f15"/>
              <a:gd name="f27" fmla="val f16"/>
              <a:gd name="f28" fmla="*/ f17 f4 1"/>
              <a:gd name="f29" fmla="*/ f18 f4 1"/>
              <a:gd name="f30" fmla="*/ f19 f4 1"/>
              <a:gd name="f31" fmla="?: f20 f8 1"/>
              <a:gd name="f32" fmla="?: f21 f9 1"/>
              <a:gd name="f33" fmla="?: f22 f10 1"/>
              <a:gd name="f34" fmla="*/ f28 1 f7"/>
              <a:gd name="f35" fmla="*/ f29 1 f7"/>
              <a:gd name="f36" fmla="*/ f30 1 f7"/>
              <a:gd name="f37" fmla="*/ f31 1 21600"/>
              <a:gd name="f38" fmla="*/ f32 1 21600"/>
              <a:gd name="f39" fmla="*/ 21600 f31 1"/>
              <a:gd name="f40" fmla="*/ 21600 f32 1"/>
              <a:gd name="f41" fmla="+- f34 0 f5"/>
              <a:gd name="f42" fmla="+- f35 0 f5"/>
              <a:gd name="f43" fmla="+- f36 0 f5"/>
              <a:gd name="f44" fmla="min f38 f37"/>
              <a:gd name="f45" fmla="*/ f39 1 f33"/>
              <a:gd name="f46" fmla="*/ f40 1 f33"/>
              <a:gd name="f47" fmla="val f45"/>
              <a:gd name="f48" fmla="val f46"/>
              <a:gd name="f49" fmla="*/ f23 f44 1"/>
              <a:gd name="f50" fmla="+- f48 0 f23"/>
              <a:gd name="f51" fmla="+- f47 0 f23"/>
              <a:gd name="f52" fmla="*/ f47 f44 1"/>
              <a:gd name="f53" fmla="*/ f48 f44 1"/>
              <a:gd name="f54" fmla="min f51 f50"/>
              <a:gd name="f55" fmla="*/ f54 f25 1"/>
              <a:gd name="f56" fmla="*/ f54 f24 1"/>
              <a:gd name="f57" fmla="*/ f54 f26 1"/>
              <a:gd name="f58" fmla="*/ f54 f27 1"/>
              <a:gd name="f59" fmla="*/ f55 1 100000"/>
              <a:gd name="f60" fmla="*/ f56 1 100000"/>
              <a:gd name="f61" fmla="*/ f57 1 100000"/>
              <a:gd name="f62" fmla="*/ f58 1 100000"/>
              <a:gd name="f63" fmla="*/ f59 1 2"/>
              <a:gd name="f64" fmla="+- f47 0 f61"/>
              <a:gd name="f65" fmla="+- f62 0 f59"/>
              <a:gd name="f66" fmla="*/ f62 f44 1"/>
              <a:gd name="f67" fmla="*/ f60 f44 1"/>
              <a:gd name="f68" fmla="*/ f59 f44 1"/>
              <a:gd name="f69" fmla="+- f60 0 f63"/>
              <a:gd name="f70" fmla="max f65 0"/>
              <a:gd name="f71" fmla="*/ f64 f44 1"/>
              <a:gd name="f72" fmla="*/ f63 f44 1"/>
              <a:gd name="f73" fmla="+- f59 f70 0"/>
              <a:gd name="f74" fmla="+- f69 f59 0"/>
              <a:gd name="f75" fmla="+- f69 f62 0"/>
              <a:gd name="f76" fmla="*/ f69 f44 1"/>
              <a:gd name="f77" fmla="*/ f70 f44 1"/>
              <a:gd name="f78" fmla="+- f74 f69 0"/>
              <a:gd name="f79" fmla="*/ f75 f44 1"/>
              <a:gd name="f80" fmla="*/ f74 f44 1"/>
              <a:gd name="f81" fmla="*/ f73 f44 1"/>
              <a:gd name="f82" fmla="*/ f78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">
                <a:pos x="f71" y="f49"/>
              </a:cxn>
              <a:cxn ang="f42">
                <a:pos x="f71" y="f82"/>
              </a:cxn>
              <a:cxn ang="f42">
                <a:pos x="f72" y="f53"/>
              </a:cxn>
              <a:cxn ang="f43">
                <a:pos x="f52" y="f67"/>
              </a:cxn>
            </a:cxnLst>
            <a:rect l="f49" t="f49" r="f52" b="f53"/>
            <a:pathLst>
              <a:path>
                <a:moveTo>
                  <a:pt x="f49" y="f53"/>
                </a:moveTo>
                <a:lnTo>
                  <a:pt x="f49" y="f79"/>
                </a:lnTo>
                <a:arcTo wR="f66" hR="f66" stAng="f4" swAng="f5"/>
                <a:lnTo>
                  <a:pt x="f71" y="f76"/>
                </a:lnTo>
                <a:lnTo>
                  <a:pt x="f71" y="f49"/>
                </a:lnTo>
                <a:lnTo>
                  <a:pt x="f52" y="f67"/>
                </a:lnTo>
                <a:lnTo>
                  <a:pt x="f71" y="f82"/>
                </a:lnTo>
                <a:lnTo>
                  <a:pt x="f71" y="f80"/>
                </a:lnTo>
                <a:lnTo>
                  <a:pt x="f81" y="f80"/>
                </a:lnTo>
                <a:arcTo wR="f77" hR="f77" stAng="f6" swAng="f12"/>
                <a:lnTo>
                  <a:pt x="f68" y="f53"/>
                </a:lnTo>
                <a:close/>
              </a:path>
            </a:pathLst>
          </a:custGeom>
          <a:solidFill>
            <a:srgbClr val="FF9933"/>
          </a:solidFill>
          <a:ln w="25402">
            <a:solidFill>
              <a:srgbClr val="984807"/>
            </a:solidFill>
            <a:prstDash val="solid"/>
          </a:ln>
        </p:spPr>
        <p:txBody>
          <a:bodyPr vert="horz" wrap="square" lIns="91430" tIns="45716" rIns="91430" bIns="45716" anchor="ctr" anchorCtr="1" compatLnSpc="1"/>
          <a:lstStyle/>
          <a:p>
            <a:pPr algn="ctr" defTabSz="91430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2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3776133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99536"/>
            <a:ext cx="6096000" cy="41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ent Arrow 1"/>
          <p:cNvSpPr/>
          <p:nvPr/>
        </p:nvSpPr>
        <p:spPr>
          <a:xfrm rot="10800000">
            <a:off x="2514600" y="4343398"/>
            <a:ext cx="1371600" cy="1143001"/>
          </a:xfrm>
          <a:prstGeom prst="bent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029200" y="381000"/>
            <a:ext cx="2895600" cy="1085850"/>
          </a:xfrm>
          <a:prstGeom prst="wedgeRectCallout">
            <a:avLst>
              <a:gd name="adj1" fmla="val -23368"/>
              <a:gd name="adj2" fmla="val 3203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Left-drag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input scripts and files into GWB apps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45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762" y="1981200"/>
            <a:ext cx="5617513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76200"/>
            <a:ext cx="3241146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ent Arrow 3"/>
          <p:cNvSpPr/>
          <p:nvPr/>
        </p:nvSpPr>
        <p:spPr>
          <a:xfrm rot="10800000">
            <a:off x="2743200" y="1981200"/>
            <a:ext cx="1371600" cy="1600200"/>
          </a:xfrm>
          <a:prstGeom prst="bent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419600" y="381000"/>
            <a:ext cx="3657600" cy="1085850"/>
          </a:xfrm>
          <a:prstGeom prst="wedgeRectCallout">
            <a:avLst>
              <a:gd name="adj1" fmla="val -23368"/>
              <a:gd name="adj2" fmla="val 3203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Left-drag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thermo and surface reaction datasets into GWB apps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48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53" b="8962"/>
          <a:stretch/>
        </p:blipFill>
        <p:spPr bwMode="auto">
          <a:xfrm>
            <a:off x="4343400" y="3048000"/>
            <a:ext cx="4698482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71437"/>
            <a:ext cx="4132700" cy="541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2573594" y="425245"/>
            <a:ext cx="855406" cy="412955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1" tIns="45701" rIns="91401" bIns="45701" rtlCol="0" anchor="ctr"/>
          <a:lstStyle/>
          <a:p>
            <a:pPr marL="0" marR="0" lvl="0" indent="0" algn="ctr" defTabSz="1007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Bent Arrow 7"/>
          <p:cNvSpPr/>
          <p:nvPr/>
        </p:nvSpPr>
        <p:spPr>
          <a:xfrm rot="5400000">
            <a:off x="2917722" y="936524"/>
            <a:ext cx="3613356" cy="2590800"/>
          </a:xfrm>
          <a:prstGeom prst="bentArrow">
            <a:avLst>
              <a:gd name="adj1" fmla="val 14109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4676774" y="1352550"/>
            <a:ext cx="4086226" cy="1238250"/>
          </a:xfrm>
          <a:prstGeom prst="wedgeRectCallout">
            <a:avLst>
              <a:gd name="adj1" fmla="val -22525"/>
              <a:gd name="adj2" fmla="val 399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Right-click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 and hold a sample header, then drag into another GWB app to fill it with that sample’s data.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84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76201"/>
            <a:ext cx="6248399" cy="4444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0" b="32264"/>
          <a:stretch/>
        </p:blipFill>
        <p:spPr bwMode="auto">
          <a:xfrm>
            <a:off x="2133601" y="3276600"/>
            <a:ext cx="682942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981200" y="425245"/>
            <a:ext cx="855406" cy="412955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1" tIns="45701" rIns="91401" bIns="45701" rtlCol="0" anchor="ctr"/>
          <a:lstStyle/>
          <a:p>
            <a:pPr marL="0" marR="0" lvl="0" indent="0" algn="ctr" defTabSz="1007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Bent Arrow 2"/>
          <p:cNvSpPr/>
          <p:nvPr/>
        </p:nvSpPr>
        <p:spPr>
          <a:xfrm rot="5400000">
            <a:off x="2498623" y="898425"/>
            <a:ext cx="3232354" cy="2286000"/>
          </a:xfrm>
          <a:prstGeom prst="bentArrow">
            <a:avLst>
              <a:gd name="adj1" fmla="val 14109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5334000" y="1219200"/>
            <a:ext cx="3476626" cy="1085850"/>
          </a:xfrm>
          <a:prstGeom prst="wedgeRectCallout">
            <a:avLst>
              <a:gd name="adj1" fmla="val -22525"/>
              <a:gd name="adj2" fmla="val 399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Right-drag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 samples from one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GSS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 spreadsheet to another.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411919" y="3962400"/>
            <a:ext cx="855406" cy="412955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1" tIns="45701" rIns="91401" bIns="45701" rtlCol="0" anchor="ctr"/>
          <a:lstStyle/>
          <a:p>
            <a:pPr marL="0" marR="0" lvl="0" indent="0" algn="ctr" defTabSz="1007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733800" y="4419600"/>
            <a:ext cx="1524000" cy="687183"/>
          </a:xfrm>
          <a:prstGeom prst="wedgeRectCallout">
            <a:avLst>
              <a:gd name="adj1" fmla="val 27587"/>
              <a:gd name="adj2" fmla="val -919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Fill an existing column…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5562600" y="4419599"/>
            <a:ext cx="1524000" cy="687183"/>
          </a:xfrm>
          <a:prstGeom prst="wedgeRectCallout">
            <a:avLst>
              <a:gd name="adj1" fmla="val -29288"/>
              <a:gd name="adj2" fmla="val -919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… or add a new sample</a:t>
            </a:r>
          </a:p>
        </p:txBody>
      </p:sp>
    </p:spTree>
    <p:extLst>
      <p:ext uri="{BB962C8B-B14F-4D97-AF65-F5344CB8AC3E}">
        <p14:creationId xmlns:p14="http://schemas.microsoft.com/office/powerpoint/2010/main" val="566407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76201"/>
            <a:ext cx="5257800" cy="4909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0" b="32264"/>
          <a:stretch/>
        </p:blipFill>
        <p:spPr bwMode="auto">
          <a:xfrm>
            <a:off x="2133601" y="3276600"/>
            <a:ext cx="682942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0" y="425245"/>
            <a:ext cx="855406" cy="412955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1" tIns="45701" rIns="91401" bIns="45701" rtlCol="0" anchor="ctr"/>
          <a:lstStyle/>
          <a:p>
            <a:pPr algn="ctr" defTabSz="100763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 rot="5400000">
            <a:off x="1508023" y="-92175"/>
            <a:ext cx="3232354" cy="4267200"/>
          </a:xfrm>
          <a:prstGeom prst="bentArrow">
            <a:avLst>
              <a:gd name="adj1" fmla="val 9984"/>
              <a:gd name="adj2" fmla="val 18959"/>
              <a:gd name="adj3" fmla="val 21169"/>
              <a:gd name="adj4" fmla="val 428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5448300" y="1209675"/>
            <a:ext cx="3476626" cy="1085850"/>
          </a:xfrm>
          <a:prstGeom prst="wedgeRectCallout">
            <a:avLst>
              <a:gd name="adj1" fmla="val -22525"/>
              <a:gd name="adj2" fmla="val 399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Right-drag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 headers to transfer your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Basis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,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Initial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, or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Fluids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 data into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GSS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.</a:t>
            </a:r>
            <a:endParaRPr lang="en-US" sz="2000" b="1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411919" y="3962400"/>
            <a:ext cx="855406" cy="412955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1" tIns="45701" rIns="91401" bIns="45701" rtlCol="0" anchor="ctr"/>
          <a:lstStyle/>
          <a:p>
            <a:pPr algn="ctr" defTabSz="100763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733800" y="4419600"/>
            <a:ext cx="1524000" cy="687183"/>
          </a:xfrm>
          <a:prstGeom prst="wedgeRectCallout">
            <a:avLst>
              <a:gd name="adj1" fmla="val 27587"/>
              <a:gd name="adj2" fmla="val -919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Fill an existing column…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5562600" y="4419599"/>
            <a:ext cx="1524000" cy="687183"/>
          </a:xfrm>
          <a:prstGeom prst="wedgeRectCallout">
            <a:avLst>
              <a:gd name="adj1" fmla="val -29288"/>
              <a:gd name="adj2" fmla="val -919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… or add a new sample</a:t>
            </a:r>
          </a:p>
        </p:txBody>
      </p:sp>
    </p:spTree>
    <p:extLst>
      <p:ext uri="{BB962C8B-B14F-4D97-AF65-F5344CB8AC3E}">
        <p14:creationId xmlns:p14="http://schemas.microsoft.com/office/powerpoint/2010/main" val="264562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547688"/>
            <a:ext cx="7848600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99" b="13535"/>
          <a:stretch/>
        </p:blipFill>
        <p:spPr bwMode="auto">
          <a:xfrm>
            <a:off x="4114800" y="1752602"/>
            <a:ext cx="4803570" cy="4933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1143000" y="2209800"/>
            <a:ext cx="2133600" cy="809625"/>
          </a:xfrm>
          <a:prstGeom prst="wedgeRectCallout">
            <a:avLst>
              <a:gd name="adj1" fmla="val -29489"/>
              <a:gd name="adj2" fmla="val 82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Left-drag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to reorder your </a:t>
            </a:r>
            <a:r>
              <a:rPr lang="en-US" i="1" dirty="0" err="1">
                <a:solidFill>
                  <a:prstClr val="black"/>
                </a:solidFill>
                <a:cs typeface="Calibri" pitchFamily="34" charset="0"/>
              </a:rPr>
              <a:t>analytes</a:t>
            </a:r>
            <a:endParaRPr lang="en-US" b="1" i="1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8" name="Bent Arrow 7"/>
          <p:cNvSpPr/>
          <p:nvPr/>
        </p:nvSpPr>
        <p:spPr>
          <a:xfrm rot="10800000">
            <a:off x="1981200" y="4952999"/>
            <a:ext cx="1905000" cy="16764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3352800"/>
            <a:ext cx="3429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04774" y="133350"/>
            <a:ext cx="3476626" cy="1085850"/>
          </a:xfrm>
          <a:prstGeom prst="wedgeRectCallout">
            <a:avLst>
              <a:gd name="adj1" fmla="val -22525"/>
              <a:gd name="adj2" fmla="val 399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Left-drag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an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analyte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or sample to rearrange within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GSS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.</a:t>
            </a:r>
            <a:endParaRPr lang="en-US" sz="2000" b="1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331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1" y="76200"/>
            <a:ext cx="682491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7200"/>
            <a:ext cx="331677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86"/>
          <a:stretch/>
        </p:blipFill>
        <p:spPr bwMode="auto">
          <a:xfrm>
            <a:off x="2057400" y="4114800"/>
            <a:ext cx="684889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838200" y="1371600"/>
            <a:ext cx="3429000" cy="1524000"/>
          </a:xfrm>
          <a:prstGeom prst="wedgeRectCallout">
            <a:avLst>
              <a:gd name="adj1" fmla="val -22525"/>
              <a:gd name="adj2" fmla="val 399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18" tIns="45708" rIns="91418" bIns="45708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Right-drag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dialog box headers to transfer settings from one GWB app to another.</a:t>
            </a:r>
            <a:endParaRPr lang="en-US" sz="2000" b="1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914900" y="2376487"/>
            <a:ext cx="2133600" cy="947738"/>
          </a:xfrm>
          <a:prstGeom prst="wedgeRectCallout">
            <a:avLst>
              <a:gd name="adj1" fmla="val 24595"/>
              <a:gd name="adj2" fmla="val -742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Transfer your Dual porosity settings from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X1t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to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X2t</a:t>
            </a:r>
          </a:p>
        </p:txBody>
      </p:sp>
      <p:sp>
        <p:nvSpPr>
          <p:cNvPr id="11" name="Oval 10"/>
          <p:cNvSpPr/>
          <p:nvPr/>
        </p:nvSpPr>
        <p:spPr>
          <a:xfrm>
            <a:off x="4343400" y="304800"/>
            <a:ext cx="3276600" cy="53340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1" tIns="45692" rIns="91381" bIns="45692" rtlCol="0" anchor="ctr"/>
          <a:lstStyle/>
          <a:p>
            <a:pPr algn="ctr" defTabSz="1007422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rot="5400000">
            <a:off x="5318024" y="1447800"/>
            <a:ext cx="4451552" cy="2438400"/>
          </a:xfrm>
          <a:prstGeom prst="bentArrow">
            <a:avLst>
              <a:gd name="adj1" fmla="val 11156"/>
              <a:gd name="adj2" fmla="val 18959"/>
              <a:gd name="adj3" fmla="val 21169"/>
              <a:gd name="adj4" fmla="val 428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spcCol="0"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99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5506</TotalTime>
  <Words>124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Brian Farrell</cp:lastModifiedBy>
  <cp:revision>59</cp:revision>
  <dcterms:created xsi:type="dcterms:W3CDTF">2013-01-25T18:37:22Z</dcterms:created>
  <dcterms:modified xsi:type="dcterms:W3CDTF">2023-07-10T18:52:11Z</dcterms:modified>
</cp:coreProperties>
</file>