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69" r:id="rId3"/>
    <p:sldId id="270" r:id="rId4"/>
    <p:sldId id="272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omputer&#10;&#10;Description automatically generated">
            <a:extLst>
              <a:ext uri="{FF2B5EF4-FFF2-40B4-BE49-F238E27FC236}">
                <a16:creationId xmlns:a16="http://schemas.microsoft.com/office/drawing/2014/main" xmlns="" id="{C4DCB908-A386-4D04-906C-EE5AC9CAE6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6262"/>
            <a:ext cx="7800975" cy="57054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Convert units</a:t>
            </a:r>
          </a:p>
        </p:txBody>
      </p:sp>
    </p:spTree>
    <p:extLst>
      <p:ext uri="{BB962C8B-B14F-4D97-AF65-F5344CB8AC3E}">
        <p14:creationId xmlns:p14="http://schemas.microsoft.com/office/powerpoint/2010/main" val="1969088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screenshot of a computer&#10;&#10;Description automatically generated">
            <a:extLst>
              <a:ext uri="{FF2B5EF4-FFF2-40B4-BE49-F238E27FC236}">
                <a16:creationId xmlns:a16="http://schemas.microsoft.com/office/drawing/2014/main" xmlns="" id="{39591DCF-40F7-4090-8A64-9E03EE6E61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" y="576262"/>
            <a:ext cx="7800975" cy="570547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104774" y="228600"/>
            <a:ext cx="2790826" cy="990600"/>
          </a:xfrm>
          <a:prstGeom prst="wedgeRectCallout">
            <a:avLst>
              <a:gd name="adj1" fmla="val -15017"/>
              <a:gd name="adj2" fmla="val 9118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Select analytes using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Ctrl+click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or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Shift+click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676400" y="2131218"/>
            <a:ext cx="2667000" cy="1066800"/>
          </a:xfrm>
          <a:prstGeom prst="wedgeRectCallout">
            <a:avLst>
              <a:gd name="adj1" fmla="val -33146"/>
              <a:gd name="adj2" fmla="val 9095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on unit field, then choose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Units →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mmol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→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mmol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/kg</a:t>
            </a:r>
          </a:p>
        </p:txBody>
      </p:sp>
    </p:spTree>
    <p:extLst>
      <p:ext uri="{BB962C8B-B14F-4D97-AF65-F5344CB8AC3E}">
        <p14:creationId xmlns:p14="http://schemas.microsoft.com/office/powerpoint/2010/main" val="3953881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ECA7957E-D13A-4297-B843-F008725D09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05"/>
          <a:stretch/>
        </p:blipFill>
        <p:spPr>
          <a:xfrm>
            <a:off x="1981200" y="2504985"/>
            <a:ext cx="6990428" cy="4257853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399"/>
            <a:ext cx="3124200" cy="1552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228600" y="1895474"/>
            <a:ext cx="2514600" cy="466726"/>
          </a:xfrm>
          <a:prstGeom prst="wedgeRectCallout">
            <a:avLst>
              <a:gd name="adj1" fmla="val 23078"/>
              <a:gd name="adj2" fmla="val -13379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convert values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3429000" y="609600"/>
            <a:ext cx="2438400" cy="1085850"/>
          </a:xfrm>
          <a:prstGeom prst="wedgeRectCallout">
            <a:avLst>
              <a:gd name="adj1" fmla="val -64413"/>
              <a:gd name="adj2" fmla="val 2627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No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change units but preserve values</a:t>
            </a:r>
          </a:p>
        </p:txBody>
      </p:sp>
      <p:sp>
        <p:nvSpPr>
          <p:cNvPr id="6" name="Bent Arrow 5"/>
          <p:cNvSpPr/>
          <p:nvPr/>
        </p:nvSpPr>
        <p:spPr>
          <a:xfrm rot="10800000">
            <a:off x="457200" y="24384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333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581025"/>
            <a:ext cx="7781925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2057400" y="2209800"/>
            <a:ext cx="1447800" cy="838200"/>
          </a:xfrm>
          <a:prstGeom prst="wedgeRectCallout">
            <a:avLst>
              <a:gd name="adj1" fmla="val -34247"/>
              <a:gd name="adj2" fmla="val 958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on unit field…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04773" y="133350"/>
            <a:ext cx="3262313" cy="1085850"/>
          </a:xfrm>
          <a:prstGeom prst="wedgeRectCallout">
            <a:avLst>
              <a:gd name="adj1" fmla="val -19689"/>
              <a:gd name="adj2" fmla="val 1925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also convert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to and from elemental equivalents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352925" y="3733800"/>
            <a:ext cx="2276475" cy="838200"/>
          </a:xfrm>
          <a:prstGeom prst="wedgeRectCallout">
            <a:avLst>
              <a:gd name="adj1" fmla="val -67334"/>
              <a:gd name="adj2" fmla="val -314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…choose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As → S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for elemental equivalent</a:t>
            </a:r>
          </a:p>
        </p:txBody>
      </p:sp>
    </p:spTree>
    <p:extLst>
      <p:ext uri="{BB962C8B-B14F-4D97-AF65-F5344CB8AC3E}">
        <p14:creationId xmlns:p14="http://schemas.microsoft.com/office/powerpoint/2010/main" val="3753974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12516" b="26900"/>
          <a:stretch/>
        </p:blipFill>
        <p:spPr bwMode="auto">
          <a:xfrm>
            <a:off x="1990726" y="2561590"/>
            <a:ext cx="6791324" cy="4153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428625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52400" y="2347912"/>
            <a:ext cx="2133600" cy="776288"/>
          </a:xfrm>
          <a:prstGeom prst="wedgeRectCallout">
            <a:avLst>
              <a:gd name="adj1" fmla="val 32233"/>
              <a:gd name="adj2" fmla="val -10007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converts to mg/kg as sulfur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895600" y="2190750"/>
            <a:ext cx="2438400" cy="1085850"/>
          </a:xfrm>
          <a:prstGeom prst="wedgeRectCallout">
            <a:avLst>
              <a:gd name="adj1" fmla="val -32575"/>
              <a:gd name="adj2" fmla="val -71334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No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change units but preserve values</a:t>
            </a:r>
          </a:p>
        </p:txBody>
      </p:sp>
      <p:sp>
        <p:nvSpPr>
          <p:cNvPr id="6" name="Bent Arrow 5"/>
          <p:cNvSpPr/>
          <p:nvPr/>
        </p:nvSpPr>
        <p:spPr>
          <a:xfrm rot="10800000">
            <a:off x="457201" y="3276601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067050" y="5313953"/>
            <a:ext cx="1076325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267200" y="5638800"/>
            <a:ext cx="3657600" cy="762000"/>
          </a:xfrm>
          <a:prstGeom prst="wedgeRectCallout">
            <a:avLst>
              <a:gd name="adj1" fmla="val -57275"/>
              <a:gd name="adj2" fmla="val -5492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4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2−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concentration expressed as equivalent concentration of sulfur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420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8" y="581025"/>
            <a:ext cx="7781925" cy="569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4572000" y="3733800"/>
            <a:ext cx="2971800" cy="990600"/>
          </a:xfrm>
          <a:prstGeom prst="wedgeRectCallout">
            <a:avLst>
              <a:gd name="adj1" fmla="val -57974"/>
              <a:gd name="adj2" fmla="val -3931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…choose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As →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and select a protonated or deprotonated form of the HCO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-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component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04773" y="133350"/>
            <a:ext cx="5076827" cy="1085850"/>
          </a:xfrm>
          <a:prstGeom prst="wedgeRectCallout">
            <a:avLst>
              <a:gd name="adj1" fmla="val -19689"/>
              <a:gd name="adj2" fmla="val 1925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also convert to and from protonated and deprotonated species equivalents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2286000" y="1981200"/>
            <a:ext cx="1447799" cy="838200"/>
          </a:xfrm>
          <a:prstGeom prst="wedgeRectCallout">
            <a:avLst>
              <a:gd name="adj1" fmla="val -34247"/>
              <a:gd name="adj2" fmla="val 9582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on unit field…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9909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01" b="25752"/>
          <a:stretch/>
        </p:blipFill>
        <p:spPr bwMode="auto">
          <a:xfrm>
            <a:off x="2098527" y="2524125"/>
            <a:ext cx="6816873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9CC36ABD-450E-40BB-A284-317169C07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952" y="155972"/>
            <a:ext cx="3867150" cy="2257425"/>
          </a:xfrm>
          <a:prstGeom prst="rect">
            <a:avLst/>
          </a:prstGeom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76200" y="2500313"/>
            <a:ext cx="2133600" cy="776288"/>
          </a:xfrm>
          <a:prstGeom prst="wedgeRectCallout">
            <a:avLst>
              <a:gd name="adj1" fmla="val 27884"/>
              <a:gd name="adj2" fmla="val -8718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Yes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converts to mg/kg as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endParaRPr lang="en-US" sz="2000" baseline="-250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2438400" y="2500313"/>
            <a:ext cx="2438400" cy="776288"/>
          </a:xfrm>
          <a:prstGeom prst="wedgeRectCallout">
            <a:avLst>
              <a:gd name="adj1" fmla="val -32088"/>
              <a:gd name="adj2" fmla="val -8288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No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change units but preserve values</a:t>
            </a:r>
          </a:p>
        </p:txBody>
      </p:sp>
      <p:sp>
        <p:nvSpPr>
          <p:cNvPr id="6" name="Bent Arrow 5"/>
          <p:cNvSpPr/>
          <p:nvPr/>
        </p:nvSpPr>
        <p:spPr>
          <a:xfrm rot="10800000">
            <a:off x="707877" y="3343275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124200" y="5053013"/>
            <a:ext cx="1676400" cy="280987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4142562" y="5638800"/>
            <a:ext cx="2743200" cy="945358"/>
          </a:xfrm>
          <a:prstGeom prst="wedgeRectCallout">
            <a:avLst>
              <a:gd name="adj1" fmla="val -34879"/>
              <a:gd name="adj2" fmla="val -898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HCO</a:t>
            </a:r>
            <a:r>
              <a:rPr lang="en-US" i="1" baseline="-25000" dirty="0">
                <a:latin typeface="Calibri" pitchFamily="34" charset="0"/>
                <a:cs typeface="Calibri" pitchFamily="34" charset="0"/>
              </a:rPr>
              <a:t>3</a:t>
            </a:r>
            <a:r>
              <a:rPr lang="en-US" i="1" baseline="30000" dirty="0">
                <a:latin typeface="Calibri" pitchFamily="34" charset="0"/>
                <a:cs typeface="Calibri" pitchFamily="34" charset="0"/>
              </a:rPr>
              <a:t>−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concentration expressed as equivalent concentration of </a:t>
            </a:r>
            <a:r>
              <a:rPr lang="en-US" i="1" dirty="0" smtClean="0">
                <a:latin typeface="Calibri" pitchFamily="34" charset="0"/>
                <a:cs typeface="Calibri" pitchFamily="34" charset="0"/>
              </a:rPr>
              <a:t>CO</a:t>
            </a:r>
            <a:r>
              <a:rPr lang="en-US" i="1" baseline="-25000" dirty="0" smtClean="0">
                <a:latin typeface="Calibri" pitchFamily="34" charset="0"/>
                <a:cs typeface="Calibri" pitchFamily="34" charset="0"/>
              </a:rPr>
              <a:t>2</a:t>
            </a:r>
            <a:endParaRPr lang="en-US" sz="1800" i="1" baseline="-25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832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</TotalTime>
  <Words>129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bfarrell</cp:lastModifiedBy>
  <cp:revision>43</cp:revision>
  <dcterms:created xsi:type="dcterms:W3CDTF">2013-01-25T18:37:22Z</dcterms:created>
  <dcterms:modified xsi:type="dcterms:W3CDTF">2020-12-11T22:41:09Z</dcterms:modified>
</cp:coreProperties>
</file>