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308" r:id="rId2"/>
    <p:sldId id="303" r:id="rId3"/>
    <p:sldId id="294" r:id="rId4"/>
    <p:sldId id="295" r:id="rId5"/>
    <p:sldId id="304" r:id="rId6"/>
    <p:sldId id="307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255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8D364-4B52-4F92-A65E-775CDACE138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B2021-6A0D-41E0-B702-D821AEACB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93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AC0-B315-40C5-98A6-15BE6341087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2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AC0-B315-40C5-98A6-15BE6341087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9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AC0-B315-40C5-98A6-15BE6341087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7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AC0-B315-40C5-98A6-15BE6341087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8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AC0-B315-40C5-98A6-15BE6341087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8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AC0-B315-40C5-98A6-15BE6341087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50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AC0-B315-40C5-98A6-15BE6341087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AC0-B315-40C5-98A6-15BE6341087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0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AC0-B315-40C5-98A6-15BE6341087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AC0-B315-40C5-98A6-15BE6341087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13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AC0-B315-40C5-98A6-15BE6341087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9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DCAC0-B315-40C5-98A6-15BE6341087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7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682318" cy="670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088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423542C-8B03-A05C-22D2-6C45A20D36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45"/>
          <a:stretch/>
        </p:blipFill>
        <p:spPr>
          <a:xfrm>
            <a:off x="191211" y="941442"/>
            <a:ext cx="8756846" cy="3962743"/>
          </a:xfrm>
          <a:prstGeom prst="rect">
            <a:avLst/>
          </a:prstGeom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2609850" y="152400"/>
            <a:ext cx="4019550" cy="1085850"/>
          </a:xfrm>
          <a:prstGeom prst="wedgeRectCallout">
            <a:avLst>
              <a:gd name="adj1" fmla="val -23368"/>
              <a:gd name="adj2" fmla="val 3203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Start by making a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GSS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spreadsheet with the experimental data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1295400" y="4495800"/>
            <a:ext cx="5715000" cy="1066800"/>
          </a:xfrm>
          <a:prstGeom prst="wedgeRectCallout">
            <a:avLst>
              <a:gd name="adj1" fmla="val -24756"/>
              <a:gd name="adj2" fmla="val -7089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latin typeface="Calibri" pitchFamily="34" charset="0"/>
                <a:cs typeface="Calibri" pitchFamily="34" charset="0"/>
              </a:rPr>
              <a:t>Spreadsheet contains concentrations of substrates and reaction products sampled over time from a bioreactor.</a:t>
            </a: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4550229" y="1763486"/>
            <a:ext cx="3500438" cy="990600"/>
          </a:xfrm>
          <a:prstGeom prst="wedgeRectCallout">
            <a:avLst>
              <a:gd name="adj1" fmla="val -10959"/>
              <a:gd name="adj2" fmla="val -78205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latin typeface="Calibri" pitchFamily="34" charset="0"/>
                <a:cs typeface="Calibri" pitchFamily="34" charset="0"/>
              </a:rPr>
              <a:t>You can set the marker color, size, and shape for </a:t>
            </a:r>
            <a:r>
              <a:rPr lang="en-US" i="1" dirty="0" err="1">
                <a:latin typeface="Calibri" pitchFamily="34" charset="0"/>
                <a:cs typeface="Calibri" pitchFamily="34" charset="0"/>
              </a:rPr>
              <a:t>analytes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 or samples.</a:t>
            </a:r>
          </a:p>
        </p:txBody>
      </p:sp>
    </p:spTree>
    <p:extLst>
      <p:ext uri="{BB962C8B-B14F-4D97-AF65-F5344CB8AC3E}">
        <p14:creationId xmlns:p14="http://schemas.microsoft.com/office/powerpoint/2010/main" val="4125879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4113" y="1409700"/>
            <a:ext cx="6553199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95250" y="152400"/>
            <a:ext cx="4191000" cy="1085850"/>
          </a:xfrm>
          <a:prstGeom prst="wedgeRectCallout">
            <a:avLst>
              <a:gd name="adj1" fmla="val -23368"/>
              <a:gd name="adj2" fmla="val 3203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Left-drag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the .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gss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file onto your plot...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Bent Arrow 13"/>
          <p:cNvSpPr/>
          <p:nvPr/>
        </p:nvSpPr>
        <p:spPr>
          <a:xfrm flipV="1">
            <a:off x="990600" y="2133600"/>
            <a:ext cx="2232176" cy="2286000"/>
          </a:xfrm>
          <a:custGeom>
            <a:avLst>
              <a:gd name="f13" fmla="val 25000"/>
              <a:gd name="f14" fmla="val 25000"/>
              <a:gd name="f15" fmla="val 25000"/>
              <a:gd name="f16" fmla="val 43750"/>
            </a:avLst>
            <a:gdLst>
              <a:gd name="f4" fmla="val 10800000"/>
              <a:gd name="f5" fmla="val 5400000"/>
              <a:gd name="f6" fmla="val 16200000"/>
              <a:gd name="f7" fmla="val 180"/>
              <a:gd name="f8" fmla="val w"/>
              <a:gd name="f9" fmla="val h"/>
              <a:gd name="f10" fmla="val ss"/>
              <a:gd name="f11" fmla="val 0"/>
              <a:gd name="f12" fmla="+- 0 0 5400000"/>
              <a:gd name="f13" fmla="val 25000"/>
              <a:gd name="f14" fmla="val 25000"/>
              <a:gd name="f15" fmla="val 25000"/>
              <a:gd name="f16" fmla="val 43750"/>
              <a:gd name="f17" fmla="+- 0 0 -360"/>
              <a:gd name="f18" fmla="+- 0 0 -180"/>
              <a:gd name="f19" fmla="+- 0 0 -90"/>
              <a:gd name="f20" fmla="abs f8"/>
              <a:gd name="f21" fmla="abs f9"/>
              <a:gd name="f22" fmla="abs f10"/>
              <a:gd name="f23" fmla="val f11"/>
              <a:gd name="f24" fmla="val f14"/>
              <a:gd name="f25" fmla="val f13"/>
              <a:gd name="f26" fmla="val f15"/>
              <a:gd name="f27" fmla="val f16"/>
              <a:gd name="f28" fmla="*/ f17 f4 1"/>
              <a:gd name="f29" fmla="*/ f18 f4 1"/>
              <a:gd name="f30" fmla="*/ f19 f4 1"/>
              <a:gd name="f31" fmla="?: f20 f8 1"/>
              <a:gd name="f32" fmla="?: f21 f9 1"/>
              <a:gd name="f33" fmla="?: f22 f10 1"/>
              <a:gd name="f34" fmla="*/ f28 1 f7"/>
              <a:gd name="f35" fmla="*/ f29 1 f7"/>
              <a:gd name="f36" fmla="*/ f30 1 f7"/>
              <a:gd name="f37" fmla="*/ f31 1 21600"/>
              <a:gd name="f38" fmla="*/ f32 1 21600"/>
              <a:gd name="f39" fmla="*/ 21600 f31 1"/>
              <a:gd name="f40" fmla="*/ 21600 f32 1"/>
              <a:gd name="f41" fmla="+- f34 0 f5"/>
              <a:gd name="f42" fmla="+- f35 0 f5"/>
              <a:gd name="f43" fmla="+- f36 0 f5"/>
              <a:gd name="f44" fmla="min f38 f37"/>
              <a:gd name="f45" fmla="*/ f39 1 f33"/>
              <a:gd name="f46" fmla="*/ f40 1 f33"/>
              <a:gd name="f47" fmla="val f45"/>
              <a:gd name="f48" fmla="val f46"/>
              <a:gd name="f49" fmla="*/ f23 f44 1"/>
              <a:gd name="f50" fmla="+- f48 0 f23"/>
              <a:gd name="f51" fmla="+- f47 0 f23"/>
              <a:gd name="f52" fmla="*/ f47 f44 1"/>
              <a:gd name="f53" fmla="*/ f48 f44 1"/>
              <a:gd name="f54" fmla="min f51 f50"/>
              <a:gd name="f55" fmla="*/ f54 f25 1"/>
              <a:gd name="f56" fmla="*/ f54 f24 1"/>
              <a:gd name="f57" fmla="*/ f54 f26 1"/>
              <a:gd name="f58" fmla="*/ f54 f27 1"/>
              <a:gd name="f59" fmla="*/ f55 1 100000"/>
              <a:gd name="f60" fmla="*/ f56 1 100000"/>
              <a:gd name="f61" fmla="*/ f57 1 100000"/>
              <a:gd name="f62" fmla="*/ f58 1 100000"/>
              <a:gd name="f63" fmla="*/ f59 1 2"/>
              <a:gd name="f64" fmla="+- f47 0 f61"/>
              <a:gd name="f65" fmla="+- f62 0 f59"/>
              <a:gd name="f66" fmla="*/ f62 f44 1"/>
              <a:gd name="f67" fmla="*/ f60 f44 1"/>
              <a:gd name="f68" fmla="*/ f59 f44 1"/>
              <a:gd name="f69" fmla="+- f60 0 f63"/>
              <a:gd name="f70" fmla="max f65 0"/>
              <a:gd name="f71" fmla="*/ f64 f44 1"/>
              <a:gd name="f72" fmla="*/ f63 f44 1"/>
              <a:gd name="f73" fmla="+- f59 f70 0"/>
              <a:gd name="f74" fmla="+- f69 f59 0"/>
              <a:gd name="f75" fmla="+- f69 f62 0"/>
              <a:gd name="f76" fmla="*/ f69 f44 1"/>
              <a:gd name="f77" fmla="*/ f70 f44 1"/>
              <a:gd name="f78" fmla="+- f74 f69 0"/>
              <a:gd name="f79" fmla="*/ f75 f44 1"/>
              <a:gd name="f80" fmla="*/ f74 f44 1"/>
              <a:gd name="f81" fmla="*/ f73 f44 1"/>
              <a:gd name="f82" fmla="*/ f78 f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71" y="f49"/>
              </a:cxn>
              <a:cxn ang="f42">
                <a:pos x="f71" y="f82"/>
              </a:cxn>
              <a:cxn ang="f42">
                <a:pos x="f72" y="f53"/>
              </a:cxn>
              <a:cxn ang="f43">
                <a:pos x="f52" y="f67"/>
              </a:cxn>
            </a:cxnLst>
            <a:rect l="f49" t="f49" r="f52" b="f53"/>
            <a:pathLst>
              <a:path>
                <a:moveTo>
                  <a:pt x="f49" y="f53"/>
                </a:moveTo>
                <a:lnTo>
                  <a:pt x="f49" y="f79"/>
                </a:lnTo>
                <a:arcTo wR="f66" hR="f66" stAng="f4" swAng="f5"/>
                <a:lnTo>
                  <a:pt x="f71" y="f76"/>
                </a:lnTo>
                <a:lnTo>
                  <a:pt x="f71" y="f49"/>
                </a:lnTo>
                <a:lnTo>
                  <a:pt x="f52" y="f67"/>
                </a:lnTo>
                <a:lnTo>
                  <a:pt x="f71" y="f82"/>
                </a:lnTo>
                <a:lnTo>
                  <a:pt x="f71" y="f80"/>
                </a:lnTo>
                <a:lnTo>
                  <a:pt x="f81" y="f80"/>
                </a:lnTo>
                <a:arcTo wR="f77" hR="f77" stAng="f6" swAng="f12"/>
                <a:lnTo>
                  <a:pt x="f68" y="f53"/>
                </a:lnTo>
                <a:close/>
              </a:path>
            </a:pathLst>
          </a:custGeom>
          <a:solidFill>
            <a:srgbClr val="FF9933"/>
          </a:solidFill>
          <a:ln w="25402">
            <a:solidFill>
              <a:srgbClr val="984807"/>
            </a:solidFill>
            <a:prstDash val="solid"/>
          </a:ln>
        </p:spPr>
        <p:txBody>
          <a:bodyPr vert="horz" wrap="square" lIns="91430" tIns="45716" rIns="91430" bIns="45716" anchor="ctr" anchorCtr="1" compatLnSpc="1"/>
          <a:lstStyle/>
          <a:p>
            <a:pPr algn="ctr" defTabSz="91430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" y="1458445"/>
            <a:ext cx="2095500" cy="55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2144788" y="2133600"/>
            <a:ext cx="3352800" cy="838200"/>
          </a:xfrm>
          <a:prstGeom prst="wedgeRectCallout">
            <a:avLst>
              <a:gd name="adj1" fmla="val -33685"/>
              <a:gd name="adj2" fmla="val -7923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latin typeface="Calibri" pitchFamily="34" charset="0"/>
                <a:cs typeface="Calibri" pitchFamily="34" charset="0"/>
              </a:rPr>
              <a:t>…or, go to </a:t>
            </a:r>
            <a:r>
              <a:rPr lang="en-US" b="1" i="1" dirty="0">
                <a:latin typeface="Calibri" pitchFamily="34" charset="0"/>
                <a:cs typeface="Calibri" pitchFamily="34" charset="0"/>
              </a:rPr>
              <a:t>File → Open → Scatter Data…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 and browse to the .</a:t>
            </a:r>
            <a:r>
              <a:rPr lang="en-US" i="1" dirty="0" err="1">
                <a:latin typeface="Calibri" pitchFamily="34" charset="0"/>
                <a:cs typeface="Calibri" pitchFamily="34" charset="0"/>
              </a:rPr>
              <a:t>gss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 file. </a:t>
            </a:r>
          </a:p>
        </p:txBody>
      </p:sp>
    </p:spTree>
    <p:extLst>
      <p:ext uri="{BB962C8B-B14F-4D97-AF65-F5344CB8AC3E}">
        <p14:creationId xmlns:p14="http://schemas.microsoft.com/office/powerpoint/2010/main" val="4266559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7859" y="1971674"/>
            <a:ext cx="5923741" cy="478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5133975" y="5815909"/>
            <a:ext cx="3886200" cy="914400"/>
          </a:xfrm>
          <a:prstGeom prst="wedgeRectCallout">
            <a:avLst>
              <a:gd name="adj1" fmla="val -15109"/>
              <a:gd name="adj2" fmla="val -8289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latin typeface="Calibri" pitchFamily="34" charset="0"/>
                <a:cs typeface="Calibri" pitchFamily="34" charset="0"/>
              </a:rPr>
              <a:t>Scatter data can be added to </a:t>
            </a:r>
            <a:r>
              <a:rPr lang="en-US" b="1" i="1" dirty="0" err="1">
                <a:latin typeface="Calibri" pitchFamily="34" charset="0"/>
                <a:cs typeface="Calibri" pitchFamily="34" charset="0"/>
              </a:rPr>
              <a:t>Gtplot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b="1" i="1" dirty="0">
                <a:latin typeface="Calibri" pitchFamily="34" charset="0"/>
                <a:cs typeface="Calibri" pitchFamily="34" charset="0"/>
              </a:rPr>
              <a:t>P2plot, </a:t>
            </a:r>
            <a:r>
              <a:rPr lang="en-US" b="1" i="1" dirty="0" err="1">
                <a:latin typeface="Calibri" pitchFamily="34" charset="0"/>
                <a:cs typeface="Calibri" pitchFamily="34" charset="0"/>
              </a:rPr>
              <a:t>Xtplot</a:t>
            </a:r>
            <a:r>
              <a:rPr lang="en-US" b="1" i="1" dirty="0">
                <a:latin typeface="Calibri" pitchFamily="34" charset="0"/>
                <a:cs typeface="Calibri" pitchFamily="34" charset="0"/>
              </a:rPr>
              <a:t>, Act2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, and </a:t>
            </a:r>
            <a:r>
              <a:rPr lang="en-US" b="1" i="1" dirty="0">
                <a:latin typeface="Calibri" pitchFamily="34" charset="0"/>
                <a:cs typeface="Calibri" pitchFamily="34" charset="0"/>
              </a:rPr>
              <a:t>Tact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plots.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52400"/>
            <a:ext cx="43910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ent Arrow 13"/>
          <p:cNvSpPr/>
          <p:nvPr/>
        </p:nvSpPr>
        <p:spPr>
          <a:xfrm flipV="1">
            <a:off x="1981200" y="2057400"/>
            <a:ext cx="1420887" cy="1228725"/>
          </a:xfrm>
          <a:custGeom>
            <a:avLst>
              <a:gd name="f13" fmla="val 25000"/>
              <a:gd name="f14" fmla="val 25000"/>
              <a:gd name="f15" fmla="val 25000"/>
              <a:gd name="f16" fmla="val 43750"/>
            </a:avLst>
            <a:gdLst>
              <a:gd name="f4" fmla="val 10800000"/>
              <a:gd name="f5" fmla="val 5400000"/>
              <a:gd name="f6" fmla="val 16200000"/>
              <a:gd name="f7" fmla="val 180"/>
              <a:gd name="f8" fmla="val w"/>
              <a:gd name="f9" fmla="val h"/>
              <a:gd name="f10" fmla="val ss"/>
              <a:gd name="f11" fmla="val 0"/>
              <a:gd name="f12" fmla="+- 0 0 5400000"/>
              <a:gd name="f13" fmla="val 25000"/>
              <a:gd name="f14" fmla="val 25000"/>
              <a:gd name="f15" fmla="val 25000"/>
              <a:gd name="f16" fmla="val 43750"/>
              <a:gd name="f17" fmla="+- 0 0 -360"/>
              <a:gd name="f18" fmla="+- 0 0 -180"/>
              <a:gd name="f19" fmla="+- 0 0 -90"/>
              <a:gd name="f20" fmla="abs f8"/>
              <a:gd name="f21" fmla="abs f9"/>
              <a:gd name="f22" fmla="abs f10"/>
              <a:gd name="f23" fmla="val f11"/>
              <a:gd name="f24" fmla="val f14"/>
              <a:gd name="f25" fmla="val f13"/>
              <a:gd name="f26" fmla="val f15"/>
              <a:gd name="f27" fmla="val f16"/>
              <a:gd name="f28" fmla="*/ f17 f4 1"/>
              <a:gd name="f29" fmla="*/ f18 f4 1"/>
              <a:gd name="f30" fmla="*/ f19 f4 1"/>
              <a:gd name="f31" fmla="?: f20 f8 1"/>
              <a:gd name="f32" fmla="?: f21 f9 1"/>
              <a:gd name="f33" fmla="?: f22 f10 1"/>
              <a:gd name="f34" fmla="*/ f28 1 f7"/>
              <a:gd name="f35" fmla="*/ f29 1 f7"/>
              <a:gd name="f36" fmla="*/ f30 1 f7"/>
              <a:gd name="f37" fmla="*/ f31 1 21600"/>
              <a:gd name="f38" fmla="*/ f32 1 21600"/>
              <a:gd name="f39" fmla="*/ 21600 f31 1"/>
              <a:gd name="f40" fmla="*/ 21600 f32 1"/>
              <a:gd name="f41" fmla="+- f34 0 f5"/>
              <a:gd name="f42" fmla="+- f35 0 f5"/>
              <a:gd name="f43" fmla="+- f36 0 f5"/>
              <a:gd name="f44" fmla="min f38 f37"/>
              <a:gd name="f45" fmla="*/ f39 1 f33"/>
              <a:gd name="f46" fmla="*/ f40 1 f33"/>
              <a:gd name="f47" fmla="val f45"/>
              <a:gd name="f48" fmla="val f46"/>
              <a:gd name="f49" fmla="*/ f23 f44 1"/>
              <a:gd name="f50" fmla="+- f48 0 f23"/>
              <a:gd name="f51" fmla="+- f47 0 f23"/>
              <a:gd name="f52" fmla="*/ f47 f44 1"/>
              <a:gd name="f53" fmla="*/ f48 f44 1"/>
              <a:gd name="f54" fmla="min f51 f50"/>
              <a:gd name="f55" fmla="*/ f54 f25 1"/>
              <a:gd name="f56" fmla="*/ f54 f24 1"/>
              <a:gd name="f57" fmla="*/ f54 f26 1"/>
              <a:gd name="f58" fmla="*/ f54 f27 1"/>
              <a:gd name="f59" fmla="*/ f55 1 100000"/>
              <a:gd name="f60" fmla="*/ f56 1 100000"/>
              <a:gd name="f61" fmla="*/ f57 1 100000"/>
              <a:gd name="f62" fmla="*/ f58 1 100000"/>
              <a:gd name="f63" fmla="*/ f59 1 2"/>
              <a:gd name="f64" fmla="+- f47 0 f61"/>
              <a:gd name="f65" fmla="+- f62 0 f59"/>
              <a:gd name="f66" fmla="*/ f62 f44 1"/>
              <a:gd name="f67" fmla="*/ f60 f44 1"/>
              <a:gd name="f68" fmla="*/ f59 f44 1"/>
              <a:gd name="f69" fmla="+- f60 0 f63"/>
              <a:gd name="f70" fmla="max f65 0"/>
              <a:gd name="f71" fmla="*/ f64 f44 1"/>
              <a:gd name="f72" fmla="*/ f63 f44 1"/>
              <a:gd name="f73" fmla="+- f59 f70 0"/>
              <a:gd name="f74" fmla="+- f69 f59 0"/>
              <a:gd name="f75" fmla="+- f69 f62 0"/>
              <a:gd name="f76" fmla="*/ f69 f44 1"/>
              <a:gd name="f77" fmla="*/ f70 f44 1"/>
              <a:gd name="f78" fmla="+- f74 f69 0"/>
              <a:gd name="f79" fmla="*/ f75 f44 1"/>
              <a:gd name="f80" fmla="*/ f74 f44 1"/>
              <a:gd name="f81" fmla="*/ f73 f44 1"/>
              <a:gd name="f82" fmla="*/ f78 f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71" y="f49"/>
              </a:cxn>
              <a:cxn ang="f42">
                <a:pos x="f71" y="f82"/>
              </a:cxn>
              <a:cxn ang="f42">
                <a:pos x="f72" y="f53"/>
              </a:cxn>
              <a:cxn ang="f43">
                <a:pos x="f52" y="f67"/>
              </a:cxn>
            </a:cxnLst>
            <a:rect l="f49" t="f49" r="f52" b="f53"/>
            <a:pathLst>
              <a:path>
                <a:moveTo>
                  <a:pt x="f49" y="f53"/>
                </a:moveTo>
                <a:lnTo>
                  <a:pt x="f49" y="f79"/>
                </a:lnTo>
                <a:arcTo wR="f66" hR="f66" stAng="f4" swAng="f5"/>
                <a:lnTo>
                  <a:pt x="f71" y="f76"/>
                </a:lnTo>
                <a:lnTo>
                  <a:pt x="f71" y="f49"/>
                </a:lnTo>
                <a:lnTo>
                  <a:pt x="f52" y="f67"/>
                </a:lnTo>
                <a:lnTo>
                  <a:pt x="f71" y="f82"/>
                </a:lnTo>
                <a:lnTo>
                  <a:pt x="f71" y="f80"/>
                </a:lnTo>
                <a:lnTo>
                  <a:pt x="f81" y="f80"/>
                </a:lnTo>
                <a:arcTo wR="f77" hR="f77" stAng="f6" swAng="f12"/>
                <a:lnTo>
                  <a:pt x="f68" y="f53"/>
                </a:lnTo>
                <a:close/>
              </a:path>
            </a:pathLst>
          </a:custGeom>
          <a:solidFill>
            <a:srgbClr val="FF9933"/>
          </a:solidFill>
          <a:ln w="25402">
            <a:solidFill>
              <a:srgbClr val="984807"/>
            </a:solidFill>
            <a:prstDash val="solid"/>
          </a:ln>
        </p:spPr>
        <p:txBody>
          <a:bodyPr vert="horz" wrap="square" lIns="91430" tIns="45716" rIns="91430" bIns="45716" anchor="ctr" anchorCtr="1" compatLnSpc="1"/>
          <a:lstStyle/>
          <a:p>
            <a:pPr algn="ctr" defTabSz="91430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1738673" y="1524000"/>
            <a:ext cx="775927" cy="374625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02" tIns="41451" rIns="82902" bIns="41451" rtlCol="0" anchor="ctr"/>
          <a:lstStyle/>
          <a:p>
            <a:pPr algn="ctr" defTabSz="913832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465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721" y="228599"/>
            <a:ext cx="5335132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2"/>
          <p:cNvSpPr>
            <a:spLocks noChangeArrowheads="1"/>
          </p:cNvSpPr>
          <p:nvPr/>
        </p:nvSpPr>
        <p:spPr bwMode="auto">
          <a:xfrm>
            <a:off x="1476374" y="842961"/>
            <a:ext cx="2257425" cy="457200"/>
          </a:xfrm>
          <a:prstGeom prst="wedgeRectCallout">
            <a:avLst>
              <a:gd name="adj1" fmla="val -33685"/>
              <a:gd name="adj2" fmla="val -10195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 i="1" dirty="0">
                <a:latin typeface="Calibri" pitchFamily="34" charset="0"/>
                <a:cs typeface="Calibri" pitchFamily="34" charset="0"/>
              </a:rPr>
              <a:t>Format → GSS Data…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4967" y="3048000"/>
            <a:ext cx="3913968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5257800" y="2438400"/>
            <a:ext cx="3505200" cy="1143000"/>
          </a:xfrm>
          <a:prstGeom prst="wedgeRectCallout">
            <a:avLst>
              <a:gd name="adj1" fmla="val -79338"/>
              <a:gd name="adj2" fmla="val 35543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latin typeface="Calibri" pitchFamily="34" charset="0"/>
                <a:cs typeface="Calibri" pitchFamily="34" charset="0"/>
              </a:rPr>
              <a:t>Turn scatter data on or off, and  </a:t>
            </a:r>
          </a:p>
          <a:p>
            <a:pPr algn="ctr"/>
            <a:r>
              <a:rPr lang="en-US" i="1" dirty="0">
                <a:latin typeface="Calibri" pitchFamily="34" charset="0"/>
                <a:cs typeface="Calibri" pitchFamily="34" charset="0"/>
              </a:rPr>
              <a:t> choose marker symbol, color,</a:t>
            </a:r>
          </a:p>
          <a:p>
            <a:pPr algn="ctr"/>
            <a:r>
              <a:rPr lang="en-US" i="1" dirty="0">
                <a:latin typeface="Calibri" pitchFamily="34" charset="0"/>
                <a:cs typeface="Calibri" pitchFamily="34" charset="0"/>
              </a:rPr>
              <a:t> and size by </a:t>
            </a:r>
            <a:r>
              <a:rPr lang="en-US" i="1" dirty="0" err="1">
                <a:latin typeface="Calibri" pitchFamily="34" charset="0"/>
                <a:cs typeface="Calibri" pitchFamily="34" charset="0"/>
              </a:rPr>
              <a:t>analyte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 or by sample</a:t>
            </a: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304800" y="5410200"/>
            <a:ext cx="3214687" cy="838200"/>
          </a:xfrm>
          <a:prstGeom prst="wedgeRectCallout">
            <a:avLst>
              <a:gd name="adj1" fmla="val 18651"/>
              <a:gd name="adj2" fmla="val -7029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latin typeface="Calibri" pitchFamily="34" charset="0"/>
                <a:cs typeface="Calibri" pitchFamily="34" charset="0"/>
              </a:rPr>
              <a:t>Include sample labels or legends and add connecting lines.</a:t>
            </a:r>
          </a:p>
        </p:txBody>
      </p:sp>
      <p:sp>
        <p:nvSpPr>
          <p:cNvPr id="8" name="Oval 7"/>
          <p:cNvSpPr/>
          <p:nvPr/>
        </p:nvSpPr>
        <p:spPr>
          <a:xfrm>
            <a:off x="2090737" y="2971800"/>
            <a:ext cx="775927" cy="374625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02" tIns="41451" rIns="82902" bIns="41451" rtlCol="0" anchor="ctr"/>
          <a:lstStyle/>
          <a:p>
            <a:pPr algn="ctr" defTabSz="913832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5257800" y="3733800"/>
            <a:ext cx="3505200" cy="790575"/>
          </a:xfrm>
          <a:prstGeom prst="wedgeRectCallout">
            <a:avLst>
              <a:gd name="adj1" fmla="val -11947"/>
              <a:gd name="adj2" fmla="val 17471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latin typeface="Calibri" pitchFamily="34" charset="0"/>
                <a:cs typeface="Calibri" pitchFamily="34" charset="0"/>
              </a:rPr>
              <a:t>We’ve set distinct marker colors for each </a:t>
            </a:r>
            <a:r>
              <a:rPr lang="en-US" i="1" dirty="0" err="1">
                <a:latin typeface="Calibri" pitchFamily="34" charset="0"/>
                <a:cs typeface="Calibri" pitchFamily="34" charset="0"/>
              </a:rPr>
              <a:t>analyte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 in this example.</a:t>
            </a:r>
          </a:p>
        </p:txBody>
      </p:sp>
    </p:spTree>
    <p:extLst>
      <p:ext uri="{BB962C8B-B14F-4D97-AF65-F5344CB8AC3E}">
        <p14:creationId xmlns:p14="http://schemas.microsoft.com/office/powerpoint/2010/main" val="3292908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sharifi\Documents\manual\academy\UPDATES\Scatter\Untitled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52401"/>
            <a:ext cx="6467221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sharifi\Documents\manual\academy\UPDATES\Scatter\Untitled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707480"/>
            <a:ext cx="4632421" cy="307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4619624" y="228600"/>
            <a:ext cx="4219575" cy="1085850"/>
          </a:xfrm>
          <a:prstGeom prst="wedgeRectCallout">
            <a:avLst>
              <a:gd name="adj1" fmla="val -23368"/>
              <a:gd name="adj2" fmla="val 3203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You can overlay multiple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GSS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datasheets on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Act2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Tact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plots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838200" y="5715001"/>
            <a:ext cx="3429000" cy="685799"/>
          </a:xfrm>
          <a:prstGeom prst="wedgeRectCallout">
            <a:avLst>
              <a:gd name="adj1" fmla="val 58175"/>
              <a:gd name="adj2" fmla="val -18731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latin typeface="Calibri" pitchFamily="34" charset="0"/>
                <a:cs typeface="Calibri" pitchFamily="34" charset="0"/>
              </a:rPr>
              <a:t>Two </a:t>
            </a:r>
            <a:r>
              <a:rPr lang="en-US" b="1" i="1" dirty="0">
                <a:latin typeface="Calibri" pitchFamily="34" charset="0"/>
                <a:cs typeface="Calibri" pitchFamily="34" charset="0"/>
              </a:rPr>
              <a:t>GSS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 files are loaded into </a:t>
            </a:r>
            <a:r>
              <a:rPr lang="en-US" b="1" i="1" dirty="0">
                <a:latin typeface="Calibri" pitchFamily="34" charset="0"/>
                <a:cs typeface="Calibri" pitchFamily="34" charset="0"/>
              </a:rPr>
              <a:t>Act2</a:t>
            </a: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876800" y="3124200"/>
            <a:ext cx="2714626" cy="457200"/>
          </a:xfrm>
          <a:prstGeom prst="wedgeRectCallout">
            <a:avLst>
              <a:gd name="adj1" fmla="val -31229"/>
              <a:gd name="adj2" fmla="val 106376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 i="1" dirty="0">
                <a:latin typeface="Calibri" pitchFamily="34" charset="0"/>
                <a:cs typeface="Calibri" pitchFamily="34" charset="0"/>
              </a:rPr>
              <a:t>Format → Scatter Data…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592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161</Words>
  <Application>Microsoft Office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bfarrell</dc:creator>
  <cp:lastModifiedBy>Jia Wang</cp:lastModifiedBy>
  <cp:revision>77</cp:revision>
  <dcterms:created xsi:type="dcterms:W3CDTF">2013-01-25T18:37:22Z</dcterms:created>
  <dcterms:modified xsi:type="dcterms:W3CDTF">2023-10-02T21:07:28Z</dcterms:modified>
</cp:coreProperties>
</file>