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5" r:id="rId2"/>
    <p:sldId id="306" r:id="rId3"/>
    <p:sldId id="310" r:id="rId4"/>
    <p:sldId id="294" r:id="rId5"/>
    <p:sldId id="309" r:id="rId6"/>
    <p:sldId id="31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9B2021-6A0D-41E0-B702-D821AEACBD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4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xmlns="" id="{FFF596B2-37EB-4D36-8A96-739F467837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498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7740CE55-FB8F-4553-BA7B-FCA0144C05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87" y="595313"/>
            <a:ext cx="7734300" cy="5762625"/>
          </a:xfrm>
          <a:prstGeom prst="rect">
            <a:avLst/>
          </a:prstGeom>
        </p:spPr>
      </p:pic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9B76BD03-473A-40C4-98B8-21A9EFA3B8B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13" b="52108"/>
          <a:stretch/>
        </p:blipFill>
        <p:spPr>
          <a:xfrm>
            <a:off x="2895600" y="4045745"/>
            <a:ext cx="6124575" cy="2759867"/>
          </a:xfrm>
          <a:prstGeom prst="rect">
            <a:avLst/>
          </a:prstGeom>
        </p:spPr>
      </p:pic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5181600" y="4572000"/>
            <a:ext cx="2895600" cy="853678"/>
          </a:xfrm>
          <a:prstGeom prst="wedgeRectCallout">
            <a:avLst>
              <a:gd name="adj1" fmla="val -61710"/>
              <a:gd name="adj2" fmla="val 2787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In the model, K-feldspar is titrated into an acidic fluid.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781425" y="52388"/>
            <a:ext cx="5238750" cy="1085850"/>
          </a:xfrm>
          <a:prstGeom prst="wedgeRectCallout">
            <a:avLst>
              <a:gd name="adj1" fmla="val -23368"/>
              <a:gd name="adj2" fmla="val 3203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trace of a reaction path calculated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can be overlain on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Act2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Tact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diagrams.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914400" y="1295400"/>
            <a:ext cx="3200400" cy="796527"/>
          </a:xfrm>
          <a:prstGeom prst="wedgeRectCallout">
            <a:avLst>
              <a:gd name="adj1" fmla="val -12405"/>
              <a:gd name="adj2" fmla="val -10107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The working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directory, where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calculation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results will be saved.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2F1B1755-DF01-477B-84BA-BAA39F2AF40D}"/>
              </a:ext>
            </a:extLst>
          </p:cNvPr>
          <p:cNvSpPr/>
          <p:nvPr/>
        </p:nvSpPr>
        <p:spPr>
          <a:xfrm>
            <a:off x="1295400" y="547687"/>
            <a:ext cx="2486025" cy="35718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5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81140227-F682-4547-8675-C5A16F079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502" y="152400"/>
            <a:ext cx="5291001" cy="2244886"/>
          </a:xfrm>
          <a:prstGeom prst="rect">
            <a:avLst/>
          </a:prstGeom>
        </p:spPr>
      </p:pic>
      <p:pic>
        <p:nvPicPr>
          <p:cNvPr id="17" name="Picture 16" descr="A close up of a map&#10;&#10;Description automatically generated">
            <a:extLst>
              <a:ext uri="{FF2B5EF4-FFF2-40B4-BE49-F238E27FC236}">
                <a16:creationId xmlns:a16="http://schemas.microsoft.com/office/drawing/2014/main" xmlns="" id="{C910078D-4754-44E3-B6D3-FA13F09BA6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419" y="2444348"/>
            <a:ext cx="5728703" cy="4261252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E726D6A6-4085-40B3-BAFF-0BB5F32C8D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6" y="152400"/>
            <a:ext cx="3594652" cy="320040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11402" y="3527966"/>
            <a:ext cx="3594652" cy="1272634"/>
          </a:xfrm>
          <a:prstGeom prst="wedgeRectCallout">
            <a:avLst>
              <a:gd name="adj1" fmla="val 30731"/>
              <a:gd name="adj2" fmla="val -9776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React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runs and generates text format (React_output.txt) and plot format 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React_plot.gtp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 output files in the specified working directory.</a:t>
            </a:r>
          </a:p>
        </p:txBody>
      </p:sp>
    </p:spTree>
    <p:extLst>
      <p:ext uri="{BB962C8B-B14F-4D97-AF65-F5344CB8AC3E}">
        <p14:creationId xmlns:p14="http://schemas.microsoft.com/office/powerpoint/2010/main" val="2307085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creenshot&#10;&#10;Description automatically generated">
            <a:extLst>
              <a:ext uri="{FF2B5EF4-FFF2-40B4-BE49-F238E27FC236}">
                <a16:creationId xmlns:a16="http://schemas.microsoft.com/office/drawing/2014/main" xmlns="" id="{9D046B40-1736-443F-9650-71D8A485AC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758" y="1634259"/>
            <a:ext cx="6856217" cy="5088960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95250" y="152400"/>
            <a:ext cx="3943350" cy="1085850"/>
          </a:xfrm>
          <a:prstGeom prst="wedgeRectCallout">
            <a:avLst>
              <a:gd name="adj1" fmla="val -23368"/>
              <a:gd name="adj2" fmla="val 3203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Create an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Act2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Tact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diagram, then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left-drag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the .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file onto it… 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Bent Arrow 13"/>
          <p:cNvSpPr/>
          <p:nvPr/>
        </p:nvSpPr>
        <p:spPr>
          <a:xfrm flipV="1">
            <a:off x="750095" y="2514600"/>
            <a:ext cx="1766887" cy="2095500"/>
          </a:xfrm>
          <a:custGeom>
            <a:avLst>
              <a:gd name="f13" fmla="val 25000"/>
              <a:gd name="f14" fmla="val 25000"/>
              <a:gd name="f15" fmla="val 25000"/>
              <a:gd name="f16" fmla="val 43750"/>
            </a:avLst>
            <a:gdLst>
              <a:gd name="f4" fmla="val 10800000"/>
              <a:gd name="f5" fmla="val 5400000"/>
              <a:gd name="f6" fmla="val 16200000"/>
              <a:gd name="f7" fmla="val 180"/>
              <a:gd name="f8" fmla="val w"/>
              <a:gd name="f9" fmla="val h"/>
              <a:gd name="f10" fmla="val ss"/>
              <a:gd name="f11" fmla="val 0"/>
              <a:gd name="f12" fmla="+- 0 0 5400000"/>
              <a:gd name="f13" fmla="val 25000"/>
              <a:gd name="f14" fmla="val 25000"/>
              <a:gd name="f15" fmla="val 25000"/>
              <a:gd name="f16" fmla="val 43750"/>
              <a:gd name="f17" fmla="+- 0 0 -360"/>
              <a:gd name="f18" fmla="+- 0 0 -180"/>
              <a:gd name="f19" fmla="+- 0 0 -90"/>
              <a:gd name="f20" fmla="abs f8"/>
              <a:gd name="f21" fmla="abs f9"/>
              <a:gd name="f22" fmla="abs f10"/>
              <a:gd name="f23" fmla="val f11"/>
              <a:gd name="f24" fmla="val f14"/>
              <a:gd name="f25" fmla="val f13"/>
              <a:gd name="f26" fmla="val f15"/>
              <a:gd name="f27" fmla="val f16"/>
              <a:gd name="f28" fmla="*/ f17 f4 1"/>
              <a:gd name="f29" fmla="*/ f18 f4 1"/>
              <a:gd name="f30" fmla="*/ f19 f4 1"/>
              <a:gd name="f31" fmla="?: f20 f8 1"/>
              <a:gd name="f32" fmla="?: f21 f9 1"/>
              <a:gd name="f33" fmla="?: f22 f10 1"/>
              <a:gd name="f34" fmla="*/ f28 1 f7"/>
              <a:gd name="f35" fmla="*/ f29 1 f7"/>
              <a:gd name="f36" fmla="*/ f30 1 f7"/>
              <a:gd name="f37" fmla="*/ f31 1 21600"/>
              <a:gd name="f38" fmla="*/ f32 1 21600"/>
              <a:gd name="f39" fmla="*/ 21600 f31 1"/>
              <a:gd name="f40" fmla="*/ 21600 f32 1"/>
              <a:gd name="f41" fmla="+- f34 0 f5"/>
              <a:gd name="f42" fmla="+- f35 0 f5"/>
              <a:gd name="f43" fmla="+- f36 0 f5"/>
              <a:gd name="f44" fmla="min f38 f37"/>
              <a:gd name="f45" fmla="*/ f39 1 f33"/>
              <a:gd name="f46" fmla="*/ f40 1 f33"/>
              <a:gd name="f47" fmla="val f45"/>
              <a:gd name="f48" fmla="val f46"/>
              <a:gd name="f49" fmla="*/ f23 f44 1"/>
              <a:gd name="f50" fmla="+- f48 0 f23"/>
              <a:gd name="f51" fmla="+- f47 0 f23"/>
              <a:gd name="f52" fmla="*/ f47 f44 1"/>
              <a:gd name="f53" fmla="*/ f48 f44 1"/>
              <a:gd name="f54" fmla="min f51 f50"/>
              <a:gd name="f55" fmla="*/ f54 f25 1"/>
              <a:gd name="f56" fmla="*/ f54 f24 1"/>
              <a:gd name="f57" fmla="*/ f54 f26 1"/>
              <a:gd name="f58" fmla="*/ f54 f27 1"/>
              <a:gd name="f59" fmla="*/ f55 1 100000"/>
              <a:gd name="f60" fmla="*/ f56 1 100000"/>
              <a:gd name="f61" fmla="*/ f57 1 100000"/>
              <a:gd name="f62" fmla="*/ f58 1 100000"/>
              <a:gd name="f63" fmla="*/ f59 1 2"/>
              <a:gd name="f64" fmla="+- f47 0 f61"/>
              <a:gd name="f65" fmla="+- f62 0 f59"/>
              <a:gd name="f66" fmla="*/ f62 f44 1"/>
              <a:gd name="f67" fmla="*/ f60 f44 1"/>
              <a:gd name="f68" fmla="*/ f59 f44 1"/>
              <a:gd name="f69" fmla="+- f60 0 f63"/>
              <a:gd name="f70" fmla="max f65 0"/>
              <a:gd name="f71" fmla="*/ f64 f44 1"/>
              <a:gd name="f72" fmla="*/ f63 f44 1"/>
              <a:gd name="f73" fmla="+- f59 f70 0"/>
              <a:gd name="f74" fmla="+- f69 f59 0"/>
              <a:gd name="f75" fmla="+- f69 f62 0"/>
              <a:gd name="f76" fmla="*/ f69 f44 1"/>
              <a:gd name="f77" fmla="*/ f70 f44 1"/>
              <a:gd name="f78" fmla="+- f74 f69 0"/>
              <a:gd name="f79" fmla="*/ f75 f44 1"/>
              <a:gd name="f80" fmla="*/ f74 f44 1"/>
              <a:gd name="f81" fmla="*/ f73 f44 1"/>
              <a:gd name="f82" fmla="*/ f78 f4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1">
                <a:pos x="f71" y="f49"/>
              </a:cxn>
              <a:cxn ang="f42">
                <a:pos x="f71" y="f82"/>
              </a:cxn>
              <a:cxn ang="f42">
                <a:pos x="f72" y="f53"/>
              </a:cxn>
              <a:cxn ang="f43">
                <a:pos x="f52" y="f67"/>
              </a:cxn>
            </a:cxnLst>
            <a:rect l="f49" t="f49" r="f52" b="f53"/>
            <a:pathLst>
              <a:path>
                <a:moveTo>
                  <a:pt x="f49" y="f53"/>
                </a:moveTo>
                <a:lnTo>
                  <a:pt x="f49" y="f79"/>
                </a:lnTo>
                <a:arcTo wR="f66" hR="f66" stAng="f4" swAng="f5"/>
                <a:lnTo>
                  <a:pt x="f71" y="f76"/>
                </a:lnTo>
                <a:lnTo>
                  <a:pt x="f71" y="f49"/>
                </a:lnTo>
                <a:lnTo>
                  <a:pt x="f52" y="f67"/>
                </a:lnTo>
                <a:lnTo>
                  <a:pt x="f71" y="f82"/>
                </a:lnTo>
                <a:lnTo>
                  <a:pt x="f71" y="f80"/>
                </a:lnTo>
                <a:lnTo>
                  <a:pt x="f81" y="f80"/>
                </a:lnTo>
                <a:arcTo wR="f77" hR="f77" stAng="f6" swAng="f12"/>
                <a:lnTo>
                  <a:pt x="f68" y="f53"/>
                </a:lnTo>
                <a:close/>
              </a:path>
            </a:pathLst>
          </a:custGeom>
          <a:solidFill>
            <a:srgbClr val="FF9933"/>
          </a:solidFill>
          <a:ln w="25402">
            <a:solidFill>
              <a:srgbClr val="984807"/>
            </a:solidFill>
            <a:prstDash val="solid"/>
          </a:ln>
        </p:spPr>
        <p:txBody>
          <a:bodyPr vert="horz" wrap="square" lIns="91430" tIns="45716" rIns="91430" bIns="45716" anchor="ctr" anchorCtr="1" compatLnSpc="1"/>
          <a:lstStyle/>
          <a:p>
            <a:pPr algn="ctr" defTabSz="914305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1752600" y="2286000"/>
            <a:ext cx="3494012" cy="838200"/>
          </a:xfrm>
          <a:prstGeom prst="wedgeRectCallout">
            <a:avLst>
              <a:gd name="adj1" fmla="val -33840"/>
              <a:gd name="adj2" fmla="val -731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…or, go to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File → Open → Reaction Trace…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and browse to the .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gtp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file. </a:t>
            </a: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3C606AA2-94D7-45F4-B3FC-17E0F6F5C5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14" t="53869" r="5403" b="14881"/>
          <a:stretch/>
        </p:blipFill>
        <p:spPr>
          <a:xfrm>
            <a:off x="381000" y="1290930"/>
            <a:ext cx="1252538" cy="1206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559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47B85B6F-29A1-41A2-B181-E96A2057A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" y="609600"/>
            <a:ext cx="7762875" cy="5734050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438400" y="4710112"/>
            <a:ext cx="1981200" cy="419100"/>
          </a:xfrm>
          <a:prstGeom prst="wedgeRectCallout">
            <a:avLst>
              <a:gd name="adj1" fmla="val -9222"/>
              <a:gd name="adj2" fmla="val -10093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Start of simulation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27D5EFE-C02B-48A9-BEFD-80D4BFA100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781241"/>
            <a:ext cx="1276350" cy="3743325"/>
          </a:xfrm>
          <a:prstGeom prst="rect">
            <a:avLst/>
          </a:prstGeom>
        </p:spPr>
      </p:pic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096000" y="5022122"/>
            <a:ext cx="2771775" cy="962025"/>
          </a:xfrm>
          <a:prstGeom prst="wedgeRectCallout">
            <a:avLst>
              <a:gd name="adj1" fmla="val -13993"/>
              <a:gd name="adj2" fmla="val -8399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Check to show markers. Each represents an addition of K-feldspar to the system.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AutoShape 12">
            <a:extLst>
              <a:ext uri="{FF2B5EF4-FFF2-40B4-BE49-F238E27FC236}">
                <a16:creationId xmlns:a16="http://schemas.microsoft.com/office/drawing/2014/main" xmlns="" id="{5D3B86B5-C045-4518-B332-383F3E254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828800"/>
            <a:ext cx="1943100" cy="419100"/>
          </a:xfrm>
          <a:prstGeom prst="wedgeRectCallout">
            <a:avLst>
              <a:gd name="adj1" fmla="val -60533"/>
              <a:gd name="adj2" fmla="val 3268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End of simulation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xmlns="" id="{70159828-C03C-469F-B4BD-97770327F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28587"/>
            <a:ext cx="6215062" cy="962025"/>
          </a:xfrm>
          <a:prstGeom prst="wedgeRectCallout">
            <a:avLst>
              <a:gd name="adj1" fmla="val -23368"/>
              <a:gd name="adj2" fmla="val 3203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Reaction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race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shows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how mineral stability and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fluid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chemistry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evolve as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K-feldspar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dissolves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into the system.</a:t>
            </a:r>
          </a:p>
        </p:txBody>
      </p:sp>
    </p:spTree>
    <p:extLst>
      <p:ext uri="{BB962C8B-B14F-4D97-AF65-F5344CB8AC3E}">
        <p14:creationId xmlns:p14="http://schemas.microsoft.com/office/powerpoint/2010/main" val="179708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1904C8C1-99F5-4100-808A-A5E1FDB759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975" y="1956352"/>
            <a:ext cx="6197520" cy="4577800"/>
          </a:xfrm>
          <a:prstGeom prst="rect">
            <a:avLst/>
          </a:prstGeom>
        </p:spPr>
      </p:pic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199EB569-2D86-4B6F-89DF-39CAC3E0EC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" y="956226"/>
            <a:ext cx="3848409" cy="4301574"/>
          </a:xfrm>
          <a:prstGeom prst="rect">
            <a:avLst/>
          </a:prstGeom>
        </p:spPr>
      </p:pic>
      <p:sp>
        <p:nvSpPr>
          <p:cNvPr id="13" name="AutoShape 3">
            <a:extLst>
              <a:ext uri="{FF2B5EF4-FFF2-40B4-BE49-F238E27FC236}">
                <a16:creationId xmlns:a16="http://schemas.microsoft.com/office/drawing/2014/main" xmlns="" id="{723E4E05-43DE-4931-A542-0AA9EC917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24953"/>
            <a:ext cx="4726188" cy="1085850"/>
          </a:xfrm>
          <a:prstGeom prst="wedgeRectCallout">
            <a:avLst>
              <a:gd name="adj1" fmla="val -23368"/>
              <a:gd name="adj2" fmla="val 3203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GWB12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you can overlay multiple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reaction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races on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Act2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Tact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diagrams. 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127080" y="5410200"/>
            <a:ext cx="2771775" cy="962025"/>
          </a:xfrm>
          <a:prstGeom prst="wedgeRectCallout">
            <a:avLst>
              <a:gd name="adj1" fmla="val -39241"/>
              <a:gd name="adj2" fmla="val -1150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Click ‘add’ and select the desired .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gtp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files from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React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simulations.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6C5A9448-0184-4553-896F-AF3F5CFF0622}"/>
              </a:ext>
            </a:extLst>
          </p:cNvPr>
          <p:cNvSpPr/>
          <p:nvPr/>
        </p:nvSpPr>
        <p:spPr>
          <a:xfrm>
            <a:off x="155655" y="4537627"/>
            <a:ext cx="40632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xmlns="" id="{C427963C-F873-4AC7-AB92-A4DECF164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43649"/>
            <a:ext cx="3066897" cy="699351"/>
          </a:xfrm>
          <a:prstGeom prst="wedgeRectCallout">
            <a:avLst>
              <a:gd name="adj1" fmla="val -47247"/>
              <a:gd name="adj2" fmla="val 8554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Customize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markers and lines for each reaction trace.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12">
            <a:extLst>
              <a:ext uri="{FF2B5EF4-FFF2-40B4-BE49-F238E27FC236}">
                <a16:creationId xmlns:a16="http://schemas.microsoft.com/office/drawing/2014/main" xmlns="" id="{C427963C-F873-4AC7-AB92-A4DECF164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901648"/>
            <a:ext cx="2748212" cy="1371600"/>
          </a:xfrm>
          <a:prstGeom prst="wedgeRectCallout">
            <a:avLst>
              <a:gd name="adj1" fmla="val -34308"/>
              <a:gd name="adj2" fmla="val -785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Each assumes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a different silica polymorph forms, which affects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stable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mineral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assemblages.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791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192</Words>
  <Application>Microsoft Office PowerPoint</Application>
  <PresentationFormat>On-screen Show (4:3)</PresentationFormat>
  <Paragraphs>15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79</cp:revision>
  <dcterms:created xsi:type="dcterms:W3CDTF">2013-01-25T18:37:22Z</dcterms:created>
  <dcterms:modified xsi:type="dcterms:W3CDTF">2019-08-12T21:11:59Z</dcterms:modified>
</cp:coreProperties>
</file>