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7" r:id="rId3"/>
    <p:sldId id="256" r:id="rId4"/>
    <p:sldId id="266" r:id="rId5"/>
    <p:sldId id="268" r:id="rId6"/>
    <p:sldId id="269" r:id="rId7"/>
    <p:sldId id="270" r:id="rId8"/>
    <p:sldId id="27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0" d="100"/>
          <a:sy n="150" d="100"/>
        </p:scale>
        <p:origin x="2028" y="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536F-4FA1-4B60-BB25-AA84713C70DA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A2093-2418-43E9-8F52-A04063FE4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823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536F-4FA1-4B60-BB25-AA84713C70DA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A2093-2418-43E9-8F52-A04063FE4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770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536F-4FA1-4B60-BB25-AA84713C70DA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A2093-2418-43E9-8F52-A04063FE4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273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536F-4FA1-4B60-BB25-AA84713C70DA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A2093-2418-43E9-8F52-A04063FE4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60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536F-4FA1-4B60-BB25-AA84713C70DA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A2093-2418-43E9-8F52-A04063FE4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9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536F-4FA1-4B60-BB25-AA84713C70DA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A2093-2418-43E9-8F52-A04063FE4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92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536F-4FA1-4B60-BB25-AA84713C70DA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A2093-2418-43E9-8F52-A04063FE4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558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536F-4FA1-4B60-BB25-AA84713C70DA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A2093-2418-43E9-8F52-A04063FE4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064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536F-4FA1-4B60-BB25-AA84713C70DA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A2093-2418-43E9-8F52-A04063FE4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595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536F-4FA1-4B60-BB25-AA84713C70DA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A2093-2418-43E9-8F52-A04063FE4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722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536F-4FA1-4B60-BB25-AA84713C70DA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A2093-2418-43E9-8F52-A04063FE4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61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C536F-4FA1-4B60-BB25-AA84713C70DA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A2093-2418-43E9-8F52-A04063FE4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1CB720A5-ED13-485F-ABE5-2BE148F13D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0" y="576262"/>
            <a:ext cx="7810500" cy="57054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54030" y="3072770"/>
            <a:ext cx="3394370" cy="717311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7734"/>
            <a:r>
              <a:rPr lang="en-US" sz="4000" b="1" dirty="0" err="1">
                <a:solidFill>
                  <a:srgbClr val="F79646">
                    <a:lumMod val="75000"/>
                  </a:srgbClr>
                </a:solidFill>
              </a:rPr>
              <a:t>SmartMix</a:t>
            </a:r>
            <a:endParaRPr lang="en-US" sz="4000" b="1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301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15A5E3C7-51D7-4F66-BD81-C866DF2E50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320" y="2302368"/>
            <a:ext cx="3190875" cy="2676525"/>
          </a:xfrm>
          <a:prstGeom prst="rect">
            <a:avLst/>
          </a:prstGeom>
        </p:spPr>
      </p:pic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41B48AFD-E3E0-4252-8F8F-A398054BD66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79381"/>
          <a:stretch/>
        </p:blipFill>
        <p:spPr>
          <a:xfrm>
            <a:off x="666750" y="576262"/>
            <a:ext cx="7810500" cy="1176337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4800600" y="219824"/>
            <a:ext cx="4195762" cy="914399"/>
          </a:xfrm>
          <a:prstGeom prst="wedgeRectCallout">
            <a:avLst>
              <a:gd name="adj1" fmla="val 35444"/>
              <a:gd name="adj2" fmla="val 2522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constraints for the mixing calculation before mixing samples.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4486715" y="2453736"/>
            <a:ext cx="2502194" cy="985838"/>
          </a:xfrm>
          <a:prstGeom prst="wedgeRectCallout">
            <a:avLst>
              <a:gd name="adj1" fmla="val -65036"/>
              <a:gd name="adj2" fmla="val -206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Options for missing data, non-detects, hidden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analytes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066800" y="2302368"/>
            <a:ext cx="9144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4486715" y="4131186"/>
            <a:ext cx="3285685" cy="1098033"/>
          </a:xfrm>
          <a:prstGeom prst="wedgeRectCallout">
            <a:avLst>
              <a:gd name="adj1" fmla="val -66343"/>
              <a:gd name="adj2" fmla="val -3806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Additional constraints. Use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SpecE8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commands from the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GWB Command Reference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.</a:t>
            </a:r>
            <a:endParaRPr lang="en-US" sz="18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AutoShape 12">
            <a:extLst>
              <a:ext uri="{FF2B5EF4-FFF2-40B4-BE49-F238E27FC236}">
                <a16:creationId xmlns:a16="http://schemas.microsoft.com/office/drawing/2014/main" id="{04FC84DB-8F54-4781-981F-D375D5F842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4450" y="1348753"/>
            <a:ext cx="3352800" cy="530355"/>
          </a:xfrm>
          <a:prstGeom prst="wedgeRectCallout">
            <a:avLst>
              <a:gd name="adj1" fmla="val -21351"/>
              <a:gd name="adj2" fmla="val -10658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Analysis →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Options…</a:t>
            </a:r>
            <a:endParaRPr lang="en-US" sz="1800" b="1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261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B30592AE-151D-4D9F-A838-7988059653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0" y="576262"/>
            <a:ext cx="7810500" cy="5705475"/>
          </a:xfrm>
          <a:prstGeom prst="rect">
            <a:avLst/>
          </a:prstGeom>
        </p:spPr>
      </p:pic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362200" y="2438400"/>
            <a:ext cx="4800600" cy="1003893"/>
          </a:xfrm>
          <a:prstGeom prst="wedgeRectCallout">
            <a:avLst>
              <a:gd name="adj1" fmla="val -43491"/>
              <a:gd name="adj2" fmla="val 3167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Store your samples in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GSS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then mix any number of them together, in any proportion.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2819400" y="381000"/>
            <a:ext cx="3352800" cy="685800"/>
          </a:xfrm>
          <a:prstGeom prst="wedgeRectCallout">
            <a:avLst>
              <a:gd name="adj1" fmla="val -59988"/>
              <a:gd name="adj2" fmla="val 3366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Analysis → Mix Samples…  launches the </a:t>
            </a:r>
            <a:r>
              <a:rPr lang="en-US" sz="1800" b="1" i="1" dirty="0" err="1">
                <a:latin typeface="Calibri" pitchFamily="34" charset="0"/>
                <a:cs typeface="Calibri" pitchFamily="34" charset="0"/>
              </a:rPr>
              <a:t>SmartMix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wizard.</a:t>
            </a:r>
          </a:p>
        </p:txBody>
      </p:sp>
    </p:spTree>
    <p:extLst>
      <p:ext uri="{BB962C8B-B14F-4D97-AF65-F5344CB8AC3E}">
        <p14:creationId xmlns:p14="http://schemas.microsoft.com/office/powerpoint/2010/main" val="4288432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4" y="1590675"/>
            <a:ext cx="4752975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228600" y="403817"/>
            <a:ext cx="2595562" cy="914399"/>
          </a:xfrm>
          <a:prstGeom prst="wedgeRectCallout">
            <a:avLst>
              <a:gd name="adj1" fmla="val 25990"/>
              <a:gd name="adj2" fmla="val 8319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Choose the </a:t>
            </a:r>
          </a:p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samples to mix</a:t>
            </a: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3352799" y="1219200"/>
            <a:ext cx="3362325" cy="914400"/>
          </a:xfrm>
          <a:prstGeom prst="wedgeRectCallout">
            <a:avLst>
              <a:gd name="adj1" fmla="val -37574"/>
              <a:gd name="adj2" fmla="val 8676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Select 2 or more samples in the spreadsheet, then click 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Next</a:t>
            </a:r>
          </a:p>
        </p:txBody>
      </p:sp>
      <p:sp>
        <p:nvSpPr>
          <p:cNvPr id="5" name="Oval 4"/>
          <p:cNvSpPr/>
          <p:nvPr/>
        </p:nvSpPr>
        <p:spPr>
          <a:xfrm>
            <a:off x="1981200" y="1998255"/>
            <a:ext cx="12954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568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17E4BD2F-565E-4D88-A049-2C611AB51A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424" y="1554457"/>
            <a:ext cx="4752975" cy="4143375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300038" y="381000"/>
            <a:ext cx="2595562" cy="914399"/>
          </a:xfrm>
          <a:prstGeom prst="wedgeRectCallout">
            <a:avLst>
              <a:gd name="adj1" fmla="val 19751"/>
              <a:gd name="adj2" fmla="val 7278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Specify amount of each sample to mix.</a:t>
            </a: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5715000" y="1247775"/>
            <a:ext cx="1447800" cy="685800"/>
          </a:xfrm>
          <a:prstGeom prst="wedgeRectCallout">
            <a:avLst>
              <a:gd name="adj1" fmla="val -34161"/>
              <a:gd name="adj2" fmla="val 9590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Mix by mass or volume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5638801" y="3200400"/>
            <a:ext cx="3124199" cy="1219200"/>
          </a:xfrm>
          <a:prstGeom prst="wedgeRectCallout">
            <a:avLst>
              <a:gd name="adj1" fmla="val -36724"/>
              <a:gd name="adj2" fmla="val -8994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Uncheck “equal proportions” to set the mass (kg) or </a:t>
            </a:r>
          </a:p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volume (l) of individual samples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895475" y="2009775"/>
            <a:ext cx="12954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444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4" y="1590675"/>
            <a:ext cx="4752975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300038" y="381000"/>
            <a:ext cx="2976562" cy="914399"/>
          </a:xfrm>
          <a:prstGeom prst="wedgeRectCallout">
            <a:avLst>
              <a:gd name="adj1" fmla="val 19751"/>
              <a:gd name="adj2" fmla="val 7278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Each sample is 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equilibrated in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SpecE8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6096000" y="3505200"/>
            <a:ext cx="2438400" cy="1066800"/>
          </a:xfrm>
          <a:prstGeom prst="wedgeRectCallout">
            <a:avLst>
              <a:gd name="adj1" fmla="val -38085"/>
              <a:gd name="adj2" fmla="val 8394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Select a sample, then click “More info” to see the input sent to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SpecE8</a:t>
            </a:r>
            <a:endParaRPr lang="en-US" sz="18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981200" y="1998255"/>
            <a:ext cx="12954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099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EDA21659-247B-4661-9FBD-6B7E326E79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8" y="1619249"/>
            <a:ext cx="4752975" cy="4143375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300038" y="381000"/>
            <a:ext cx="2595562" cy="914399"/>
          </a:xfrm>
          <a:prstGeom prst="wedgeRectCallout">
            <a:avLst>
              <a:gd name="adj1" fmla="val 19751"/>
              <a:gd name="adj2" fmla="val 7278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Manage your newly mixed sample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4962525" y="2400080"/>
            <a:ext cx="2581275" cy="724120"/>
          </a:xfrm>
          <a:prstGeom prst="wedgeRectCallout">
            <a:avLst>
              <a:gd name="adj1" fmla="val -62219"/>
              <a:gd name="adj2" fmla="val -2915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Sample ID and location within the spreadsheet</a:t>
            </a:r>
            <a:endParaRPr lang="en-US" sz="18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495800" y="3405299"/>
            <a:ext cx="2971800" cy="785701"/>
          </a:xfrm>
          <a:prstGeom prst="wedgeRectCallout">
            <a:avLst>
              <a:gd name="adj1" fmla="val -60400"/>
              <a:gd name="adj2" fmla="val -2977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Save your sample as it is, or scale it down to size</a:t>
            </a:r>
            <a:endParaRPr lang="en-US" sz="18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5029200" y="5791199"/>
            <a:ext cx="3657600" cy="785701"/>
          </a:xfrm>
          <a:prstGeom prst="wedgeRectCallout">
            <a:avLst>
              <a:gd name="adj1" fmla="val -28687"/>
              <a:gd name="adj2" fmla="val -8119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Calculate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applies your settings to the GSS spreadsheet, then click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Close</a:t>
            </a:r>
            <a:endParaRPr lang="en-US" sz="18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1904998" y="2112335"/>
            <a:ext cx="12954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3048000" y="1066800"/>
            <a:ext cx="2933700" cy="785701"/>
          </a:xfrm>
          <a:prstGeom prst="wedgeRectCallout">
            <a:avLst>
              <a:gd name="adj1" fmla="val -46143"/>
              <a:gd name="adj2" fmla="val 10149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Save mixture as a new sample in the spreadsheet.</a:t>
            </a:r>
            <a:endParaRPr lang="en-US" sz="1800" b="1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896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6B3E4072-5B2C-4F53-BB35-C413AA51FB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0" y="576262"/>
            <a:ext cx="7810500" cy="5705475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6629400" y="3733800"/>
            <a:ext cx="2286000" cy="996694"/>
          </a:xfrm>
          <a:prstGeom prst="wedgeRectCallout">
            <a:avLst>
              <a:gd name="adj1" fmla="val -66968"/>
              <a:gd name="adj2" fmla="val 3300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Concentrations, pH, etc. all calculated automatically.</a:t>
            </a:r>
            <a:endParaRPr lang="en-US" sz="18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657600" y="139886"/>
            <a:ext cx="2595562" cy="682254"/>
          </a:xfrm>
          <a:prstGeom prst="wedgeRectCallout">
            <a:avLst>
              <a:gd name="adj1" fmla="val 19341"/>
              <a:gd name="adj2" fmla="val 8525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New mixed sample</a:t>
            </a:r>
          </a:p>
        </p:txBody>
      </p:sp>
      <p:sp>
        <p:nvSpPr>
          <p:cNvPr id="8" name="AutoShape 12">
            <a:extLst>
              <a:ext uri="{FF2B5EF4-FFF2-40B4-BE49-F238E27FC236}">
                <a16:creationId xmlns:a16="http://schemas.microsoft.com/office/drawing/2014/main" id="{B50EE07F-0A24-4C6A-985F-18FEB4CAF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115037"/>
            <a:ext cx="4038600" cy="1166700"/>
          </a:xfrm>
          <a:prstGeom prst="wedgeRectCallout">
            <a:avLst>
              <a:gd name="adj1" fmla="val 23241"/>
              <a:gd name="adj2" fmla="val -7393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1 liter of each of Amazon and Mississippi River water have been mixed and saved as a new sample.</a:t>
            </a:r>
            <a:endParaRPr lang="en-US" sz="1800" b="1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709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2465</TotalTime>
  <Words>217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Brian Farrell</cp:lastModifiedBy>
  <cp:revision>39</cp:revision>
  <dcterms:created xsi:type="dcterms:W3CDTF">2013-01-24T15:44:43Z</dcterms:created>
  <dcterms:modified xsi:type="dcterms:W3CDTF">2022-12-15T22:51:34Z</dcterms:modified>
</cp:coreProperties>
</file>