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82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10/10/2019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AF7DD52-1EBA-426E-9F77-0A92209758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81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90FA8FE6-3884-43A8-954A-5664AB79CE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21" y="140209"/>
            <a:ext cx="5861828" cy="6260591"/>
          </a:xfrm>
          <a:prstGeom prst="rect">
            <a:avLst/>
          </a:prstGeom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10090" y="566423"/>
            <a:ext cx="685800" cy="347977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6429104" y="740411"/>
            <a:ext cx="2174314" cy="685799"/>
          </a:xfrm>
          <a:prstGeom prst="wedgeRectCallout">
            <a:avLst>
              <a:gd name="adj1" fmla="val -86024"/>
              <a:gd name="adj2" fmla="val 4568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Fluid 1: Cold, oxygenated seawater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581400" y="5455920"/>
            <a:ext cx="990600" cy="457200"/>
          </a:xfrm>
          <a:prstGeom prst="wedgeRectCallout">
            <a:avLst>
              <a:gd name="adj1" fmla="val -34654"/>
              <a:gd name="adj2" fmla="val -8492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T = 4 °C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6570943" y="2971800"/>
            <a:ext cx="2174314" cy="1213104"/>
          </a:xfrm>
          <a:prstGeom prst="wedgeRectCallout">
            <a:avLst>
              <a:gd name="adj1" fmla="val -95427"/>
              <a:gd name="adj2" fmla="val -23745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fluid composition and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429104" y="4953000"/>
            <a:ext cx="2514600" cy="876300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equilibrate the fluid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352010" y="6010656"/>
            <a:ext cx="1767841" cy="390144"/>
          </a:xfrm>
          <a:prstGeom prst="wedgeRectCallout">
            <a:avLst>
              <a:gd name="adj1" fmla="val -33667"/>
              <a:gd name="adj2" fmla="val -951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Add new species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97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8FC5F0EE-027E-429A-B14C-195FE905C6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21" y="140209"/>
            <a:ext cx="5966354" cy="6534150"/>
          </a:xfrm>
          <a:prstGeom prst="rect">
            <a:avLst/>
          </a:prstGeom>
        </p:spPr>
      </p:pic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224528" y="343918"/>
            <a:ext cx="4654295" cy="1188464"/>
          </a:xfrm>
          <a:prstGeom prst="wedgeRectCallout">
            <a:avLst>
              <a:gd name="adj1" fmla="val -59723"/>
              <a:gd name="adj2" fmla="val 318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Pickup → Reactants → Fluid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moves the equilibrated fluid to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Reactants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 and vacates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Basis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867400" y="2133600"/>
            <a:ext cx="2286000" cy="838200"/>
          </a:xfrm>
          <a:prstGeom prst="wedgeRectCallout">
            <a:avLst>
              <a:gd name="adj1" fmla="val -66895"/>
              <a:gd name="adj2" fmla="val -2886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Seawater: 1 kg solvent water plus solutes</a:t>
            </a: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133600" y="5334000"/>
            <a:ext cx="2971800" cy="838200"/>
          </a:xfrm>
          <a:prstGeom prst="wedgeRectCallout">
            <a:avLst>
              <a:gd name="adj1" fmla="val -60680"/>
              <a:gd name="adj2" fmla="val 328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React ~1 kg seawater 10x into the new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Basis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pane fluid</a:t>
            </a:r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893827" y="638175"/>
            <a:ext cx="887348" cy="3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528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9E2BC750-489F-4E21-AD38-536CC7A3AC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21" y="174116"/>
            <a:ext cx="5914829" cy="638924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122425" y="571500"/>
            <a:ext cx="763399" cy="332865"/>
          </a:xfrm>
          <a:prstGeom prst="rect">
            <a:avLst/>
          </a:prstGeom>
        </p:spPr>
      </p:pic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565392" y="571500"/>
            <a:ext cx="2362200" cy="618110"/>
          </a:xfrm>
          <a:prstGeom prst="wedgeRectCallout">
            <a:avLst>
              <a:gd name="adj1" fmla="val -87614"/>
              <a:gd name="adj2" fmla="val 549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Fluid 2: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H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ot, reduced hydrothermal water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3429000" y="3962400"/>
            <a:ext cx="3657600" cy="859536"/>
          </a:xfrm>
          <a:prstGeom prst="wedgeRectCallout">
            <a:avLst>
              <a:gd name="adj1" fmla="val -32796"/>
              <a:gd name="adj2" fmla="val 8534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Open pulldown and select “reactant mixing” option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609600" y="5638800"/>
            <a:ext cx="4482085" cy="800357"/>
          </a:xfrm>
          <a:prstGeom prst="wedgeRectCallout">
            <a:avLst>
              <a:gd name="adj1" fmla="val 19793"/>
              <a:gd name="adj2" fmla="val -8673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Set initial T (273 °C) and reactant fluid T (4 °C) to implement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polythermal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mixing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6267179" y="5687056"/>
            <a:ext cx="2705100" cy="876300"/>
          </a:xfrm>
          <a:prstGeom prst="wedgeRectCallout">
            <a:avLst>
              <a:gd name="adj1" fmla="val -37888"/>
              <a:gd name="adj2" fmla="val -16172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Run → Go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mix the fluids</a:t>
            </a:r>
          </a:p>
        </p:txBody>
      </p:sp>
    </p:spTree>
    <p:extLst>
      <p:ext uri="{BB962C8B-B14F-4D97-AF65-F5344CB8AC3E}">
        <p14:creationId xmlns:p14="http://schemas.microsoft.com/office/powerpoint/2010/main" val="339758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201D5D57-2A18-49D0-8146-7EE1C1A9E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776287" y="1143000"/>
            <a:ext cx="2133600" cy="685800"/>
          </a:xfrm>
          <a:prstGeom prst="wedgeRectCallout">
            <a:avLst>
              <a:gd name="adj1" fmla="val 18920"/>
              <a:gd name="adj2" fmla="val 88881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Entirely hot hydrothermal fluid</a:t>
            </a:r>
            <a:endParaRPr lang="en-US" sz="1800" i="1" baseline="30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xmlns="" id="{CB3515D1-B7E8-41FB-B173-495375342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4716" y="5786437"/>
            <a:ext cx="3415459" cy="990600"/>
          </a:xfrm>
          <a:prstGeom prst="wedgeRectCallout">
            <a:avLst>
              <a:gd name="adj1" fmla="val -20980"/>
              <a:gd name="adj2" fmla="val -7597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As 10+ kg cold seawater mixes with hydrothermal fluid, temperature of mixture decreases</a:t>
            </a:r>
            <a:endParaRPr lang="en-US" i="1" baseline="30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94E0F7B3-7719-478F-820D-7992CE1E10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715" y="80962"/>
            <a:ext cx="3415459" cy="4022652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xmlns="" id="{208C3022-241A-4922-9DCD-5FE1872BD2FB}"/>
              </a:ext>
            </a:extLst>
          </p:cNvPr>
          <p:cNvSpPr/>
          <p:nvPr/>
        </p:nvSpPr>
        <p:spPr>
          <a:xfrm>
            <a:off x="6400800" y="597185"/>
            <a:ext cx="1066800" cy="23047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13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xmlns="" id="{DF8FCFBD-113D-4CAA-BDE2-0D1E4A552E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576262"/>
            <a:ext cx="7667625" cy="5705475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3657600" y="2819400"/>
            <a:ext cx="4572000" cy="990600"/>
          </a:xfrm>
          <a:prstGeom prst="wedgeRectCallout">
            <a:avLst>
              <a:gd name="adj1" fmla="val -49410"/>
              <a:gd name="adj2" fmla="val 27313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As cold seawater is mixed into hydrothermal fluid, mineral precipitation and dissolution is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influenced by 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temperature and dilution effects.</a:t>
            </a:r>
            <a:endParaRPr lang="en-US" sz="1800" i="1" baseline="30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7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156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43</cp:revision>
  <dcterms:created xsi:type="dcterms:W3CDTF">2013-10-01T15:24:04Z</dcterms:created>
  <dcterms:modified xsi:type="dcterms:W3CDTF">2019-10-10T18:34:13Z</dcterms:modified>
</cp:coreProperties>
</file>