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9" r:id="rId2"/>
    <p:sldId id="335" r:id="rId3"/>
    <p:sldId id="337" r:id="rId4"/>
    <p:sldId id="341" r:id="rId5"/>
    <p:sldId id="336" r:id="rId6"/>
    <p:sldId id="34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61925"/>
            <a:ext cx="7315200" cy="5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2286000"/>
            <a:ext cx="5943600" cy="445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553200" y="152400"/>
            <a:ext cx="2438399" cy="1066800"/>
          </a:xfrm>
          <a:prstGeom prst="wedgeRectCallout">
            <a:avLst>
              <a:gd name="adj1" fmla="val -26575"/>
              <a:gd name="adj2" fmla="val -2517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Traditional stability diagram axes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52402" y="5943600"/>
            <a:ext cx="3733798" cy="815900"/>
          </a:xfrm>
          <a:prstGeom prst="wedgeRectCallout">
            <a:avLst>
              <a:gd name="adj1" fmla="val -22629"/>
              <a:gd name="adj2" fmla="val -2948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Set sliding pH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</a:t>
            </a:r>
            <a:r>
              <a:rPr lang="en-US" i="1" dirty="0" err="1">
                <a:solidFill>
                  <a:prstClr val="black"/>
                </a:solidFill>
                <a:cs typeface="Calibri" pitchFamily="34" charset="0"/>
              </a:rPr>
              <a:t>pe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Eh,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species activity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gas fugacity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activity or fugacity ratio</a:t>
            </a:r>
            <a:endParaRPr lang="en-US" i="1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2009776" y="1257300"/>
            <a:ext cx="2714625" cy="762000"/>
          </a:xfrm>
          <a:prstGeom prst="wedgeRectCallout">
            <a:avLst>
              <a:gd name="adj1" fmla="val -64441"/>
              <a:gd name="adj2" fmla="val -180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Slide pH along </a:t>
            </a:r>
            <a:r>
              <a:rPr lang="en-US" b="1" i="1" dirty="0" smtClean="0">
                <a:solidFill>
                  <a:prstClr val="black"/>
                </a:solidFill>
                <a:cs typeface="Calibri" pitchFamily="34" charset="0"/>
              </a:rPr>
              <a:t>x axis 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while holding f O</a:t>
            </a:r>
            <a:r>
              <a:rPr lang="en-US" i="1" baseline="-25000" dirty="0" smtClean="0">
                <a:solidFill>
                  <a:prstClr val="black"/>
                </a:solidFill>
                <a:cs typeface="Calibri" pitchFamily="34" charset="0"/>
              </a:rPr>
              <a:t>2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(g) constant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38200" y="65722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56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315200" cy="5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5943600" cy="445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229224" y="1371600"/>
            <a:ext cx="2514599" cy="762000"/>
          </a:xfrm>
          <a:prstGeom prst="wedgeRectCallout">
            <a:avLst>
              <a:gd name="adj1" fmla="val -63739"/>
              <a:gd name="adj2" fmla="val -330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Vary temperature from 0</a:t>
            </a:r>
            <a:r>
              <a:rPr lang="en-US" i="1" dirty="0" smtClean="0">
                <a:solidFill>
                  <a:prstClr val="black"/>
                </a:solidFill>
                <a:latin typeface="Calibri"/>
                <a:cs typeface="Calibri"/>
              </a:rPr>
              <a:t>–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100</a:t>
            </a:r>
            <a:r>
              <a:rPr lang="en-US" i="1" dirty="0" smtClean="0">
                <a:solidFill>
                  <a:prstClr val="black"/>
                </a:solidFill>
                <a:latin typeface="Calibri"/>
                <a:cs typeface="Calibri"/>
              </a:rPr>
              <a:t>°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C along </a:t>
            </a:r>
            <a:r>
              <a:rPr lang="en-US" b="1" i="1" dirty="0" smtClean="0">
                <a:solidFill>
                  <a:prstClr val="black"/>
                </a:solidFill>
                <a:cs typeface="Calibri" pitchFamily="34" charset="0"/>
              </a:rPr>
              <a:t>y axis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52575" y="65722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4343400" y="228600"/>
            <a:ext cx="4572000" cy="838200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Use temperature as an axis variable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34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0"/>
            <a:ext cx="7315200" cy="5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085975" y="1371600"/>
            <a:ext cx="2514599" cy="762000"/>
          </a:xfrm>
          <a:prstGeom prst="wedgeRectCallout">
            <a:avLst>
              <a:gd name="adj1" fmla="val -63739"/>
              <a:gd name="adj2" fmla="val -330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Add Zn</a:t>
            </a:r>
            <a:r>
              <a:rPr lang="en-US" i="1" baseline="30000" dirty="0" smtClean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 as a simple reactant along </a:t>
            </a:r>
            <a:r>
              <a:rPr lang="en-US" b="1" i="1" dirty="0" smtClean="0">
                <a:solidFill>
                  <a:prstClr val="black"/>
                </a:solidFill>
                <a:cs typeface="Calibri" pitchFamily="34" charset="0"/>
              </a:rPr>
              <a:t>y axis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52575" y="65722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191000" y="228600"/>
            <a:ext cx="4724400" cy="838200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Use concentration as an axis variable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5943600" cy="445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02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87"/>
          <a:stretch/>
        </p:blipFill>
        <p:spPr bwMode="auto">
          <a:xfrm>
            <a:off x="152400" y="152400"/>
            <a:ext cx="7315200" cy="402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1"/>
          <a:stretch/>
        </p:blipFill>
        <p:spPr bwMode="auto">
          <a:xfrm>
            <a:off x="4267200" y="2286000"/>
            <a:ext cx="4800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0" y="67627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334000" y="228600"/>
            <a:ext cx="3581400" cy="838200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Use time as an axis variable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57200" y="4238625"/>
            <a:ext cx="3124200" cy="762000"/>
          </a:xfrm>
          <a:prstGeom prst="wedgeRectCallout">
            <a:avLst>
              <a:gd name="adj1" fmla="val -31921"/>
              <a:gd name="adj2" fmla="val -780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Set start and end times, then set kinetic processes on </a:t>
            </a:r>
            <a:r>
              <a:rPr lang="en-US" b="1" i="1" dirty="0" smtClean="0">
                <a:solidFill>
                  <a:prstClr val="black"/>
                </a:solidFill>
                <a:cs typeface="Calibri" pitchFamily="34" charset="0"/>
              </a:rPr>
              <a:t>x axis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7010400" y="4619625"/>
            <a:ext cx="1828800" cy="762000"/>
          </a:xfrm>
          <a:prstGeom prst="wedgeRectCallout">
            <a:avLst>
              <a:gd name="adj1" fmla="val -31920"/>
              <a:gd name="adj2" fmla="val 969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Reaction rate is pH-dependent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61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61"/>
          <a:stretch/>
        </p:blipFill>
        <p:spPr bwMode="auto">
          <a:xfrm>
            <a:off x="3848100" y="2282165"/>
            <a:ext cx="5143500" cy="445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038225"/>
            <a:ext cx="3209925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2352675" y="1600200"/>
            <a:ext cx="1233488" cy="141922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47674" y="442414"/>
            <a:ext cx="2362201" cy="471986"/>
          </a:xfrm>
          <a:prstGeom prst="wedgeRectCallout">
            <a:avLst>
              <a:gd name="adj1" fmla="val -24576"/>
              <a:gd name="adj2" fmla="val 867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err="1" smtClean="0">
                <a:solidFill>
                  <a:prstClr val="black"/>
                </a:solidFill>
                <a:cs typeface="Calibri" pitchFamily="34" charset="0"/>
              </a:rPr>
              <a:t>Config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i="1" dirty="0" smtClean="0">
                <a:solidFill>
                  <a:prstClr val="black"/>
                </a:solidFill>
                <a:latin typeface="Calibri"/>
                <a:cs typeface="Calibri"/>
              </a:rPr>
              <a:t>→</a:t>
            </a:r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 Stepping…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715000" y="304800"/>
            <a:ext cx="2514600" cy="838200"/>
          </a:xfrm>
          <a:prstGeom prst="wedgeRectCallout">
            <a:avLst>
              <a:gd name="adj1" fmla="val -26575"/>
              <a:gd name="adj2" fmla="val -2517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Use linear or log axes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6848474" y="4191000"/>
            <a:ext cx="1981200" cy="1349300"/>
          </a:xfrm>
          <a:prstGeom prst="wedgeRectCallout">
            <a:avLst>
              <a:gd name="adj1" fmla="val 14926"/>
              <a:gd name="adj2" fmla="val -1226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Kaolinite solubility varies over several orders of magnitude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209675" y="3200400"/>
            <a:ext cx="1797844" cy="838200"/>
          </a:xfrm>
          <a:prstGeom prst="wedgeRectCallout">
            <a:avLst>
              <a:gd name="adj1" fmla="val 29907"/>
              <a:gd name="adj2" fmla="val -976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Set log stepping along </a:t>
            </a:r>
            <a:r>
              <a:rPr lang="en-US" b="1" i="1" dirty="0" smtClean="0">
                <a:solidFill>
                  <a:prstClr val="black"/>
                </a:solidFill>
                <a:cs typeface="Calibri" pitchFamily="34" charset="0"/>
              </a:rPr>
              <a:t>y axis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53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61"/>
          <a:stretch/>
        </p:blipFill>
        <p:spPr bwMode="auto">
          <a:xfrm>
            <a:off x="3848100" y="2282165"/>
            <a:ext cx="5143500" cy="445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24200"/>
            <a:ext cx="3657600" cy="2059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685800"/>
            <a:ext cx="3657600" cy="2059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724400" y="228600"/>
            <a:ext cx="4191000" cy="838200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Configure </a:t>
            </a:r>
            <a:r>
              <a:rPr lang="en-US" sz="200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your 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axes with a few clicks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42950" y="933450"/>
            <a:ext cx="533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23900" y="3352800"/>
            <a:ext cx="533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2362200" y="4495800"/>
            <a:ext cx="1524000" cy="762000"/>
          </a:xfrm>
          <a:prstGeom prst="wedgeRectCallout">
            <a:avLst>
              <a:gd name="adj1" fmla="val -76517"/>
              <a:gd name="adj2" fmla="val -282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Set units, </a:t>
            </a:r>
          </a:p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tick increment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2819400" y="1600200"/>
            <a:ext cx="1752600" cy="685800"/>
          </a:xfrm>
          <a:prstGeom prst="wedgeRectCallout">
            <a:avLst>
              <a:gd name="adj1" fmla="val -82142"/>
              <a:gd name="adj2" fmla="val -282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Choose from list of valid variables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63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126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99</cp:revision>
  <dcterms:created xsi:type="dcterms:W3CDTF">2013-10-01T15:24:04Z</dcterms:created>
  <dcterms:modified xsi:type="dcterms:W3CDTF">2018-02-02T23:25:43Z</dcterms:modified>
</cp:coreProperties>
</file>