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8"/>
  </p:notesMasterIdLst>
  <p:sldIdLst>
    <p:sldId id="330" r:id="rId2"/>
    <p:sldId id="325" r:id="rId3"/>
    <p:sldId id="324" r:id="rId4"/>
    <p:sldId id="333" r:id="rId5"/>
    <p:sldId id="326" r:id="rId6"/>
    <p:sldId id="33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3F9"/>
    <a:srgbClr val="EFF4F9"/>
    <a:srgbClr val="FFFFFF"/>
    <a:srgbClr val="F1F3F7"/>
    <a:srgbClr val="1B2125"/>
    <a:srgbClr val="F0F4F6"/>
    <a:srgbClr val="F9F2E8"/>
    <a:srgbClr val="221F18"/>
    <a:srgbClr val="FBF6F0"/>
    <a:srgbClr val="EF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1308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E2DD628-0FF4-BD8C-E77D-1FECBCA3C1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072" y="0"/>
            <a:ext cx="88378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776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F5C790A-4CBD-F4FF-51BD-B86DB68CC3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635" y="353301"/>
            <a:ext cx="7498730" cy="6151397"/>
          </a:xfrm>
          <a:prstGeom prst="rect">
            <a:avLst/>
          </a:prstGeom>
        </p:spPr>
      </p:pic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76200" y="6019800"/>
            <a:ext cx="3810000" cy="619124"/>
          </a:xfrm>
          <a:prstGeom prst="wedgeRectCallout">
            <a:avLst>
              <a:gd name="adj1" fmla="val 28342"/>
              <a:gd name="adj2" fmla="val -3825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initial fluid composition 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and constraints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Basis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pane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AutoShape 12">
            <a:extLst>
              <a:ext uri="{FF2B5EF4-FFF2-40B4-BE49-F238E27FC236}">
                <a16:creationId xmlns:a16="http://schemas.microsoft.com/office/drawing/2014/main" id="{FB9A2AB4-1F43-FD74-9685-B5AB703F7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5775" y="2901011"/>
            <a:ext cx="2819400" cy="1574951"/>
          </a:xfrm>
          <a:prstGeom prst="wedgeRectCallout">
            <a:avLst>
              <a:gd name="adj1" fmla="val -63391"/>
              <a:gd name="adj2" fmla="val -2701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Select the “+” button to set confining pressure or leave on “auto” to follow the pressure profile specified in the thermodynamic dataset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252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EC3271F-0FCD-A707-D03F-FA85A541BA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389" y="553614"/>
            <a:ext cx="7620660" cy="108518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819401" y="2982595"/>
            <a:ext cx="3957469" cy="2876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4343400" y="3048000"/>
            <a:ext cx="2433471" cy="762000"/>
          </a:xfrm>
          <a:prstGeom prst="wedgeRectCallout">
            <a:avLst>
              <a:gd name="adj1" fmla="val -57103"/>
              <a:gd name="adj2" fmla="val 5151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Set vapor phase to form in “closed” system.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76767" y="1341967"/>
            <a:ext cx="1958744" cy="838200"/>
          </a:xfrm>
          <a:prstGeom prst="wedgeRectCallout">
            <a:avLst>
              <a:gd name="adj1" fmla="val 28702"/>
              <a:gd name="adj2" fmla="val -8918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Config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→ </a:t>
            </a:r>
          </a:p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Options…</a:t>
            </a:r>
          </a:p>
        </p:txBody>
      </p:sp>
      <p:sp>
        <p:nvSpPr>
          <p:cNvPr id="6" name="Bent Arrow 5"/>
          <p:cNvSpPr/>
          <p:nvPr/>
        </p:nvSpPr>
        <p:spPr>
          <a:xfrm rot="5400000">
            <a:off x="2438400" y="1676400"/>
            <a:ext cx="1524000" cy="1371600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66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E87A3E-471F-5E11-CD28-CA0BFE22AE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300E26D-8A21-CF5A-E500-1196DA2198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714" y="340360"/>
            <a:ext cx="7504826" cy="6157494"/>
          </a:xfrm>
          <a:prstGeom prst="rect">
            <a:avLst/>
          </a:prstGeom>
        </p:spPr>
      </p:pic>
      <p:sp>
        <p:nvSpPr>
          <p:cNvPr id="9" name="AutoShape 3">
            <a:extLst>
              <a:ext uri="{FF2B5EF4-FFF2-40B4-BE49-F238E27FC236}">
                <a16:creationId xmlns:a16="http://schemas.microsoft.com/office/drawing/2014/main" id="{B4823391-CDCE-4556-CF15-4E82F7690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6972" y="230187"/>
            <a:ext cx="3162300" cy="771525"/>
          </a:xfrm>
          <a:prstGeom prst="wedgeRectCallout">
            <a:avLst>
              <a:gd name="adj1" fmla="val 28342"/>
              <a:gd name="adj2" fmla="val -3825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polythermal system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Medium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pane</a:t>
            </a:r>
          </a:p>
        </p:txBody>
      </p:sp>
      <p:sp>
        <p:nvSpPr>
          <p:cNvPr id="3" name="AutoShape 12">
            <a:extLst>
              <a:ext uri="{FF2B5EF4-FFF2-40B4-BE49-F238E27FC236}">
                <a16:creationId xmlns:a16="http://schemas.microsoft.com/office/drawing/2014/main" id="{4737FABC-6640-888D-F64B-252027B34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671960"/>
            <a:ext cx="2362200" cy="990600"/>
          </a:xfrm>
          <a:prstGeom prst="wedgeRectCallout">
            <a:avLst>
              <a:gd name="adj1" fmla="val -68343"/>
              <a:gd name="adj2" fmla="val 5152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Set a negative internal heat source to remove heat from the system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744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05FB8D4F-28F7-740C-B00E-4878F1D917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770" y="365493"/>
            <a:ext cx="7614564" cy="6127011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2838449" y="142875"/>
            <a:ext cx="3505200" cy="933450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Results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pane, click Run to execute the calculation.</a:t>
            </a:r>
          </a:p>
        </p:txBody>
      </p:sp>
      <p:sp>
        <p:nvSpPr>
          <p:cNvPr id="4" name="AutoShape 12">
            <a:extLst>
              <a:ext uri="{FF2B5EF4-FFF2-40B4-BE49-F238E27FC236}">
                <a16:creationId xmlns:a16="http://schemas.microsoft.com/office/drawing/2014/main" id="{52DF860F-5924-52DB-2F64-E9338EB91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876800"/>
            <a:ext cx="1384301" cy="838200"/>
          </a:xfrm>
          <a:prstGeom prst="wedgeRectCallout">
            <a:avLst>
              <a:gd name="adj1" fmla="val -33361"/>
              <a:gd name="adj2" fmla="val 8559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Open results with </a:t>
            </a:r>
            <a:r>
              <a:rPr lang="en-US" b="1" i="1" dirty="0" err="1">
                <a:latin typeface="Calibri" pitchFamily="34" charset="0"/>
                <a:cs typeface="Calibri" pitchFamily="34" charset="0"/>
              </a:rPr>
              <a:t>Gtplot</a:t>
            </a:r>
            <a:endParaRPr lang="en-US" b="1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453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137AFE-57C1-DFCF-18BC-6BF449DA62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E27629C-1483-69A0-D758-E5DABF1B93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607" y="578873"/>
            <a:ext cx="6785436" cy="5700254"/>
          </a:xfrm>
          <a:prstGeom prst="rect">
            <a:avLst/>
          </a:prstGeom>
        </p:spPr>
      </p:pic>
      <p:pic>
        <p:nvPicPr>
          <p:cNvPr id="11267" name="Picture 3">
            <a:extLst>
              <a:ext uri="{FF2B5EF4-FFF2-40B4-BE49-F238E27FC236}">
                <a16:creationId xmlns:a16="http://schemas.microsoft.com/office/drawing/2014/main" id="{E6228564-1A53-054B-9A80-4526F7F318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562600" y="2286000"/>
            <a:ext cx="3491588" cy="4352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12">
            <a:extLst>
              <a:ext uri="{FF2B5EF4-FFF2-40B4-BE49-F238E27FC236}">
                <a16:creationId xmlns:a16="http://schemas.microsoft.com/office/drawing/2014/main" id="{0BACE6DE-FE3F-BF67-6E0C-598D9753B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4067" y="1239676"/>
            <a:ext cx="3200122" cy="1028700"/>
          </a:xfrm>
          <a:prstGeom prst="wedgeRectCallout">
            <a:avLst>
              <a:gd name="adj1" fmla="val 20028"/>
              <a:gd name="adj2" fmla="val 11794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On the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Y Axis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select “Species” for the “Variable type” and “Free gases” for Category 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>
            <a:extLst>
              <a:ext uri="{FF2B5EF4-FFF2-40B4-BE49-F238E27FC236}">
                <a16:creationId xmlns:a16="http://schemas.microsoft.com/office/drawing/2014/main" id="{29E388DC-A48A-6C17-5AF3-3E9A6D616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6553" y="3886200"/>
            <a:ext cx="1524000" cy="685800"/>
          </a:xfrm>
          <a:prstGeom prst="wedgeRectCallout">
            <a:avLst>
              <a:gd name="adj1" fmla="val -37008"/>
              <a:gd name="adj2" fmla="val -7755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Select gas species to plot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3">
            <a:extLst>
              <a:ext uri="{FF2B5EF4-FFF2-40B4-BE49-F238E27FC236}">
                <a16:creationId xmlns:a16="http://schemas.microsoft.com/office/drawing/2014/main" id="{F48F406D-C2AA-874C-74D8-593ECD8C2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772150"/>
            <a:ext cx="4800600" cy="933450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X Axis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set “Variable type” to “System” and plot variable “Temperature”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12">
            <a:extLst>
              <a:ext uri="{FF2B5EF4-FFF2-40B4-BE49-F238E27FC236}">
                <a16:creationId xmlns:a16="http://schemas.microsoft.com/office/drawing/2014/main" id="{16418956-5748-2BEA-EA2D-768516FB5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9683" y="4648200"/>
            <a:ext cx="1524000" cy="685800"/>
          </a:xfrm>
          <a:prstGeom prst="wedgeRectCallout">
            <a:avLst>
              <a:gd name="adj1" fmla="val -43675"/>
              <a:gd name="adj2" fmla="val 7707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Adjust plot variables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201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6404</TotalTime>
  <Words>134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119</cp:revision>
  <dcterms:created xsi:type="dcterms:W3CDTF">2013-10-01T15:24:04Z</dcterms:created>
  <dcterms:modified xsi:type="dcterms:W3CDTF">2025-04-30T21:26:12Z</dcterms:modified>
</cp:coreProperties>
</file>