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4" r:id="rId2"/>
    <p:sldId id="288" r:id="rId3"/>
    <p:sldId id="291" r:id="rId4"/>
    <p:sldId id="29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BA08D8AA-4EEF-4C98-912A-228A887352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92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1667F08-0508-48C3-81BC-35AF79B19D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66737"/>
            <a:ext cx="7629525" cy="572452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657225" y="11049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248400" y="1905000"/>
            <a:ext cx="2286000" cy="457200"/>
          </a:xfrm>
          <a:prstGeom prst="wedgeRectCallout">
            <a:avLst>
              <a:gd name="adj1" fmla="val -70019"/>
              <a:gd name="adj2" fmla="val -2155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pH 7.8 Na-HCO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water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71600" y="132608"/>
            <a:ext cx="34290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composition of the initial fluid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724400" y="4419600"/>
            <a:ext cx="914400" cy="457200"/>
          </a:xfrm>
          <a:prstGeom prst="wedgeRectCallout">
            <a:avLst>
              <a:gd name="adj1" fmla="val -31282"/>
              <a:gd name="adj2" fmla="val -8700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250 °C</a:t>
            </a:r>
          </a:p>
        </p:txBody>
      </p:sp>
    </p:spTree>
    <p:extLst>
      <p:ext uri="{BB962C8B-B14F-4D97-AF65-F5344CB8AC3E}">
        <p14:creationId xmlns:p14="http://schemas.microsoft.com/office/powerpoint/2010/main" val="2902621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B938C2C8-F44A-400D-A439-85270B3002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66737"/>
            <a:ext cx="7629525" cy="57245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09537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752600" y="132608"/>
            <a:ext cx="38100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oxide composition of the glass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838200" y="3657600"/>
            <a:ext cx="3349831" cy="457200"/>
          </a:xfrm>
          <a:prstGeom prst="wedgeRectCallout">
            <a:avLst>
              <a:gd name="adj1" fmla="val -34108"/>
              <a:gd name="adj2" fmla="val -1696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Simple → Oxide…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SiO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124200" y="1633538"/>
            <a:ext cx="4724399" cy="1143000"/>
          </a:xfrm>
          <a:prstGeom prst="wedgeRectCallout">
            <a:avLst>
              <a:gd name="adj1" fmla="val -64622"/>
              <a:gd name="adj2" fmla="val 3278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 our model, the glass dissolves completely into solution, then some secondary minerals precipitate as an altered layer.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685800" y="4267200"/>
            <a:ext cx="3657600" cy="1143000"/>
          </a:xfrm>
          <a:prstGeom prst="wedgeRectCallout">
            <a:avLst>
              <a:gd name="adj1" fmla="val -31264"/>
              <a:gd name="adj2" fmla="val 2622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oxides alter the composition of the system, but they have no thermodynamic stability.</a:t>
            </a:r>
          </a:p>
        </p:txBody>
      </p:sp>
    </p:spTree>
    <p:extLst>
      <p:ext uri="{BB962C8B-B14F-4D97-AF65-F5344CB8AC3E}">
        <p14:creationId xmlns:p14="http://schemas.microsoft.com/office/powerpoint/2010/main" val="3633489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99836178-48B8-460E-8365-5EA9D68B2D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149" y="2100943"/>
            <a:ext cx="6391702" cy="3310967"/>
          </a:xfrm>
          <a:prstGeom prst="rect">
            <a:avLst/>
          </a:prstGeom>
        </p:spPr>
      </p:pic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254046EE-803C-4034-A270-BEDDD8235C7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610"/>
          <a:stretch/>
        </p:blipFill>
        <p:spPr>
          <a:xfrm>
            <a:off x="757237" y="566738"/>
            <a:ext cx="7629525" cy="881028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314939" y="2122772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609600" y="1295400"/>
            <a:ext cx="2209800" cy="457200"/>
          </a:xfrm>
          <a:prstGeom prst="wedgeRectCallout">
            <a:avLst>
              <a:gd name="adj1" fmla="val 17039"/>
              <a:gd name="adj2" fmla="val -1072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 err="1">
                <a:latin typeface="Calibri" pitchFamily="34" charset="0"/>
                <a:cs typeface="Calibri" pitchFamily="34" charset="0"/>
              </a:rPr>
              <a:t>Config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→ Suppress…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800602" y="1258328"/>
            <a:ext cx="4207823" cy="1231449"/>
          </a:xfrm>
          <a:prstGeom prst="wedgeRectCallout">
            <a:avLst>
              <a:gd name="adj1" fmla="val -31409"/>
              <a:gd name="adj2" fmla="val 9634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Suppress minerals that are unlikely to form. Here, we suppress framework silicates, such as feldspars and quartz.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248400" y="5638800"/>
            <a:ext cx="2610612" cy="1028700"/>
          </a:xfrm>
          <a:prstGeom prst="wedgeRectCallout">
            <a:avLst>
              <a:gd name="adj1" fmla="val -37888"/>
              <a:gd name="adj2" fmla="val -1617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begins the calculation</a:t>
            </a:r>
          </a:p>
        </p:txBody>
      </p:sp>
      <p:sp>
        <p:nvSpPr>
          <p:cNvPr id="8" name="Bent Arrow 7"/>
          <p:cNvSpPr/>
          <p:nvPr/>
        </p:nvSpPr>
        <p:spPr>
          <a:xfrm rot="5400000">
            <a:off x="2960913" y="1382487"/>
            <a:ext cx="1393374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113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174A8B43-6508-42DA-ABCD-6A6238CC26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75" y="576262"/>
            <a:ext cx="7639050" cy="5705475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28600" y="1143000"/>
            <a:ext cx="5486400" cy="1143000"/>
          </a:xfrm>
          <a:prstGeom prst="wedgeRectCallout">
            <a:avLst>
              <a:gd name="adj1" fmla="val 30919"/>
              <a:gd name="adj2" fmla="val 7444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We assume that boron behaves as a conservative element, so its concentration in solution provides a measure of the amount of glass dissolved.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172200" y="2971800"/>
            <a:ext cx="2667000" cy="1066800"/>
          </a:xfrm>
          <a:prstGeom prst="wedgeRectCallout">
            <a:avLst>
              <a:gd name="adj1" fmla="val -43627"/>
              <a:gd name="adj2" fmla="val -9162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As the glass dissolves, secondary minerals form an altered layer.</a:t>
            </a:r>
          </a:p>
        </p:txBody>
      </p:sp>
    </p:spTree>
    <p:extLst>
      <p:ext uri="{BB962C8B-B14F-4D97-AF65-F5344CB8AC3E}">
        <p14:creationId xmlns:p14="http://schemas.microsoft.com/office/powerpoint/2010/main" val="3407675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143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58</cp:revision>
  <dcterms:created xsi:type="dcterms:W3CDTF">2013-10-01T15:24:04Z</dcterms:created>
  <dcterms:modified xsi:type="dcterms:W3CDTF">2019-09-20T21:46:11Z</dcterms:modified>
</cp:coreProperties>
</file>