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9" r:id="rId2"/>
    <p:sldId id="297" r:id="rId3"/>
    <p:sldId id="295" r:id="rId4"/>
    <p:sldId id="296" r:id="rId5"/>
    <p:sldId id="298" r:id="rId6"/>
    <p:sldId id="302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0" y="7373"/>
            <a:ext cx="8856940" cy="685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="" xmlns:a16="http://schemas.microsoft.com/office/drawing/2014/main" id="{C0B079CE-8459-472F-BF3B-8151392C9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7373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6BD299CA-4351-416B-8D3B-DFC2B502F0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94"/>
          <a:stretch/>
        </p:blipFill>
        <p:spPr>
          <a:xfrm>
            <a:off x="757237" y="566738"/>
            <a:ext cx="7629525" cy="933450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E8B8A6D5-A756-4208-B872-FB11F27CC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2343150"/>
            <a:ext cx="5305425" cy="4248150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57200" y="1285875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Open →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Thermo Data…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2819401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876800" y="3505200"/>
            <a:ext cx="4114800" cy="842010"/>
          </a:xfrm>
          <a:prstGeom prst="wedgeRectCallout">
            <a:avLst>
              <a:gd name="adj1" fmla="val -58954"/>
              <a:gd name="adj2" fmla="val -338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thermo_hmw.tdat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is the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Harvie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-Moller-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Weare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formalism of the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Pitzer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equations.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828800" y="152400"/>
            <a:ext cx="60960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When dealing with concentrated fluids, it’s a good idea to use a thermo dataset utilizing the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Pitzer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equations. </a:t>
            </a:r>
          </a:p>
        </p:txBody>
      </p:sp>
    </p:spTree>
    <p:extLst>
      <p:ext uri="{BB962C8B-B14F-4D97-AF65-F5344CB8AC3E}">
        <p14:creationId xmlns:p14="http://schemas.microsoft.com/office/powerpoint/2010/main" val="54903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51011C82-B57B-4B99-9453-8682A6B24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66737"/>
            <a:ext cx="7629525" cy="57245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57225" y="11049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4290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composition of the initial fluid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036344" y="533400"/>
            <a:ext cx="2590800" cy="926291"/>
          </a:xfrm>
          <a:prstGeom prst="wedgeRectCallout">
            <a:avLst>
              <a:gd name="adj1" fmla="val -33055"/>
              <a:gd name="adj2" fmla="val 723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1 kg solvent water plus solutes define seawater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448425" y="1828800"/>
            <a:ext cx="2357437" cy="990600"/>
          </a:xfrm>
          <a:prstGeom prst="wedgeRectCallout">
            <a:avLst>
              <a:gd name="adj1" fmla="val -62915"/>
              <a:gd name="adj2" fmla="val -3161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Initial fluid is equilibrated with 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in the atmosphere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66DDA75E-AA98-43ED-BC63-34EFC91C0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66737"/>
            <a:ext cx="7629525" cy="57245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66850" y="11049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05000" y="132608"/>
            <a:ext cx="26670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titration path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25334" y="2609850"/>
            <a:ext cx="3349831" cy="457200"/>
          </a:xfrm>
          <a:prstGeom prst="wedgeRectCallout">
            <a:avLst>
              <a:gd name="adj1" fmla="val -24440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Simple → Aqueous… H</a:t>
            </a:r>
            <a:r>
              <a:rPr lang="en-US" b="1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O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48200" y="1447800"/>
            <a:ext cx="3352800" cy="11430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Simulate evaporation by removing solvent water from the system (react a negative mass)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="" xmlns:a16="http://schemas.microsoft.com/office/drawing/2014/main" id="{DD3AA442-4E97-4294-8449-949072657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557212"/>
            <a:ext cx="6810375" cy="5295900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1A16CA6D-940B-44D9-8485-BD4A72D1E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5" y="2252662"/>
            <a:ext cx="3857625" cy="454342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61950" y="381000"/>
            <a:ext cx="3733800" cy="914400"/>
          </a:xfrm>
          <a:prstGeom prst="wedgeRectCallout">
            <a:avLst>
              <a:gd name="adj1" fmla="val 26371"/>
              <a:gd name="adj2" fmla="val 1117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Minerals precipitate and dissolve during the evaporation of seawater.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05AC8038-5832-469D-9B37-0E2E835748BB}"/>
              </a:ext>
            </a:extLst>
          </p:cNvPr>
          <p:cNvSpPr/>
          <p:nvPr/>
        </p:nvSpPr>
        <p:spPr>
          <a:xfrm>
            <a:off x="6096000" y="2828782"/>
            <a:ext cx="11430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4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FACCBBA9-EA3E-4546-824F-8FA391EFE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38" y="2562225"/>
            <a:ext cx="3209925" cy="4114800"/>
          </a:xfrm>
          <a:prstGeom prst="rect">
            <a:avLst/>
          </a:prstGeom>
        </p:spPr>
      </p:pic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DDB6EB6C-CC84-4A3B-921A-7A75445CA6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09"/>
          <a:stretch/>
        </p:blipFill>
        <p:spPr>
          <a:xfrm>
            <a:off x="757237" y="566737"/>
            <a:ext cx="7629525" cy="881063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24000" y="1371601"/>
            <a:ext cx="1833561" cy="881063"/>
          </a:xfrm>
          <a:prstGeom prst="wedgeRectCallout">
            <a:avLst>
              <a:gd name="adj1" fmla="val -29298"/>
              <a:gd name="adj2" fmla="val -891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Stepping…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3619500" y="1500186"/>
            <a:ext cx="1295401" cy="1371602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519613" y="4231481"/>
            <a:ext cx="3314700" cy="1066800"/>
          </a:xfrm>
          <a:prstGeom prst="wedgeRectCallout">
            <a:avLst>
              <a:gd name="adj1" fmla="val -67288"/>
              <a:gd name="adj2" fmla="val -1960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Flow-through option doesn’t allow precipitated minerals to dissolve back into the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334000" y="152400"/>
            <a:ext cx="3581400" cy="99060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Repeat assuming fractionation of the precipitated minerals</a:t>
            </a:r>
          </a:p>
        </p:txBody>
      </p:sp>
    </p:spTree>
    <p:extLst>
      <p:ext uri="{BB962C8B-B14F-4D97-AF65-F5344CB8AC3E}">
        <p14:creationId xmlns:p14="http://schemas.microsoft.com/office/powerpoint/2010/main" val="313763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="" xmlns:a16="http://schemas.microsoft.com/office/drawing/2014/main" id="{FF26AD72-7FF8-42EC-94CF-C92533C0E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7212"/>
            <a:ext cx="6810375" cy="5295900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925DD036-1A13-4DD4-889F-C92AB7DA5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5" y="2252662"/>
            <a:ext cx="3857625" cy="454342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52400" y="685800"/>
            <a:ext cx="4495800" cy="914400"/>
          </a:xfrm>
          <a:prstGeom prst="wedgeRectCallout">
            <a:avLst>
              <a:gd name="adj1" fmla="val 25861"/>
              <a:gd name="adj2" fmla="val 877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Minerals that precipitate are not allowed to dissolve back into the evaporating seawater.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25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146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65</cp:revision>
  <dcterms:created xsi:type="dcterms:W3CDTF">2013-10-01T15:24:04Z</dcterms:created>
  <dcterms:modified xsi:type="dcterms:W3CDTF">2019-10-10T16:24:27Z</dcterms:modified>
</cp:coreProperties>
</file>