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99" r:id="rId2"/>
    <p:sldId id="297" r:id="rId3"/>
    <p:sldId id="295" r:id="rId4"/>
    <p:sldId id="296" r:id="rId5"/>
    <p:sldId id="298" r:id="rId6"/>
    <p:sldId id="302" r:id="rId7"/>
    <p:sldId id="30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320" y="7373"/>
            <a:ext cx="8856940" cy="6850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 descr="A close up of a map&#10;&#10;Description automatically generated">
            <a:extLst>
              <a:ext uri="{FF2B5EF4-FFF2-40B4-BE49-F238E27FC236}">
                <a16:creationId xmlns="" xmlns:a16="http://schemas.microsoft.com/office/drawing/2014/main" id="{C0B079CE-8459-472F-BF3B-8151392C96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941" y="7373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706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social media post&#10;&#10;Description automatically generated">
            <a:extLst>
              <a:ext uri="{FF2B5EF4-FFF2-40B4-BE49-F238E27FC236}">
                <a16:creationId xmlns="" xmlns:a16="http://schemas.microsoft.com/office/drawing/2014/main" id="{6BD299CA-4351-416B-8D3B-DFC2B502F09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694"/>
          <a:stretch/>
        </p:blipFill>
        <p:spPr>
          <a:xfrm>
            <a:off x="757237" y="566738"/>
            <a:ext cx="7629525" cy="933450"/>
          </a:xfrm>
          <a:prstGeom prst="rect">
            <a:avLst/>
          </a:prstGeom>
        </p:spPr>
      </p:pic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="" xmlns:a16="http://schemas.microsoft.com/office/drawing/2014/main" id="{E8B8A6D5-A756-4208-B872-FB11F27CC5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287" y="2343150"/>
            <a:ext cx="5305425" cy="4248150"/>
          </a:xfrm>
          <a:prstGeom prst="rect">
            <a:avLst/>
          </a:prstGeom>
        </p:spPr>
      </p:pic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457200" y="1285875"/>
            <a:ext cx="2286000" cy="838200"/>
          </a:xfrm>
          <a:prstGeom prst="wedgeRectCallout">
            <a:avLst>
              <a:gd name="adj1" fmla="val -30298"/>
              <a:gd name="adj2" fmla="val -8122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File → Open →</a:t>
            </a:r>
          </a:p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Thermo Data…</a:t>
            </a:r>
          </a:p>
        </p:txBody>
      </p:sp>
      <p:sp>
        <p:nvSpPr>
          <p:cNvPr id="6" name="Bent Arrow 5"/>
          <p:cNvSpPr/>
          <p:nvPr/>
        </p:nvSpPr>
        <p:spPr>
          <a:xfrm rot="5400000">
            <a:off x="2819401" y="1676400"/>
            <a:ext cx="1676400" cy="1371601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4876800" y="3505200"/>
            <a:ext cx="4114800" cy="842010"/>
          </a:xfrm>
          <a:prstGeom prst="wedgeRectCallout">
            <a:avLst>
              <a:gd name="adj1" fmla="val -58954"/>
              <a:gd name="adj2" fmla="val -3389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i="1" dirty="0" err="1">
                <a:latin typeface="Calibri" pitchFamily="34" charset="0"/>
                <a:cs typeface="Calibri" pitchFamily="34" charset="0"/>
              </a:rPr>
              <a:t>thermo_hmw.tdat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 is the </a:t>
            </a:r>
            <a:r>
              <a:rPr lang="en-US" sz="1800" i="1" dirty="0" err="1">
                <a:latin typeface="Calibri" pitchFamily="34" charset="0"/>
                <a:cs typeface="Calibri" pitchFamily="34" charset="0"/>
              </a:rPr>
              <a:t>Harvie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-Moller-</a:t>
            </a:r>
            <a:r>
              <a:rPr lang="en-US" sz="1800" i="1" dirty="0" err="1">
                <a:latin typeface="Calibri" pitchFamily="34" charset="0"/>
                <a:cs typeface="Calibri" pitchFamily="34" charset="0"/>
              </a:rPr>
              <a:t>Weare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 formalism of the </a:t>
            </a:r>
            <a:r>
              <a:rPr lang="en-US" sz="1800" i="1" dirty="0" err="1">
                <a:latin typeface="Calibri" pitchFamily="34" charset="0"/>
                <a:cs typeface="Calibri" pitchFamily="34" charset="0"/>
              </a:rPr>
              <a:t>Pitzer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 equations.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1828800" y="152400"/>
            <a:ext cx="6096000" cy="933450"/>
          </a:xfrm>
          <a:prstGeom prst="wedgeRectCallout">
            <a:avLst>
              <a:gd name="adj1" fmla="val -17888"/>
              <a:gd name="adj2" fmla="val 3215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When dealing with concentrated fluids, it’s a good idea to use a thermo dataset utilizing the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Pitzer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equations. </a:t>
            </a:r>
          </a:p>
        </p:txBody>
      </p:sp>
    </p:spTree>
    <p:extLst>
      <p:ext uri="{BB962C8B-B14F-4D97-AF65-F5344CB8AC3E}">
        <p14:creationId xmlns:p14="http://schemas.microsoft.com/office/powerpoint/2010/main" val="549030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social media post&#10;&#10;Description automatically generated">
            <a:extLst>
              <a:ext uri="{FF2B5EF4-FFF2-40B4-BE49-F238E27FC236}">
                <a16:creationId xmlns="" xmlns:a16="http://schemas.microsoft.com/office/drawing/2014/main" id="{51011C82-B57B-4B99-9453-8682A6B249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37" y="566737"/>
            <a:ext cx="7629525" cy="5724525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657225" y="1104900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371600" y="132608"/>
            <a:ext cx="3429000" cy="781792"/>
          </a:xfrm>
          <a:prstGeom prst="wedgeRectCallout">
            <a:avLst>
              <a:gd name="adj1" fmla="val -44765"/>
              <a:gd name="adj2" fmla="val 9635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the composition of the initial fluid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Basis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pane.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5036344" y="533400"/>
            <a:ext cx="2590800" cy="926291"/>
          </a:xfrm>
          <a:prstGeom prst="wedgeRectCallout">
            <a:avLst>
              <a:gd name="adj1" fmla="val -33055"/>
              <a:gd name="adj2" fmla="val 7233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1 kg solvent water plus solutes define seawater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6448425" y="1828800"/>
            <a:ext cx="2357437" cy="990600"/>
          </a:xfrm>
          <a:prstGeom prst="wedgeRectCallout">
            <a:avLst>
              <a:gd name="adj1" fmla="val -62915"/>
              <a:gd name="adj2" fmla="val -3161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Initial fluid is equilibrated with CO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in the atmosphere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224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social media post&#10;&#10;Description automatically generated">
            <a:extLst>
              <a:ext uri="{FF2B5EF4-FFF2-40B4-BE49-F238E27FC236}">
                <a16:creationId xmlns="" xmlns:a16="http://schemas.microsoft.com/office/drawing/2014/main" id="{66DDA75E-AA98-43ED-BC63-34EFC91C07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37" y="566737"/>
            <a:ext cx="7629525" cy="5724525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1466850" y="1104900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905000" y="132608"/>
            <a:ext cx="2667000" cy="781792"/>
          </a:xfrm>
          <a:prstGeom prst="wedgeRectCallout">
            <a:avLst>
              <a:gd name="adj1" fmla="val -34248"/>
              <a:gd name="adj2" fmla="val 9051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up a titration path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Reactants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pane.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325334" y="2609850"/>
            <a:ext cx="3349831" cy="457200"/>
          </a:xfrm>
          <a:prstGeom prst="wedgeRectCallout">
            <a:avLst>
              <a:gd name="adj1" fmla="val -24440"/>
              <a:gd name="adj2" fmla="val -11543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add → Simple → Aqueous… H</a:t>
            </a:r>
            <a:r>
              <a:rPr lang="en-US" b="1" i="1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O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4648200" y="1447800"/>
            <a:ext cx="3352800" cy="1143000"/>
          </a:xfrm>
          <a:prstGeom prst="wedgeRectCallout">
            <a:avLst>
              <a:gd name="adj1" fmla="val -62915"/>
              <a:gd name="adj2" fmla="val -2680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Simulate evaporation by removing solvent water from the system (react a negative mass)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765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map&#10;&#10;Description automatically generated">
            <a:extLst>
              <a:ext uri="{FF2B5EF4-FFF2-40B4-BE49-F238E27FC236}">
                <a16:creationId xmlns="" xmlns:a16="http://schemas.microsoft.com/office/drawing/2014/main" id="{DD3AA442-4E97-4294-8449-9490726576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557212"/>
            <a:ext cx="6810375" cy="5295900"/>
          </a:xfrm>
          <a:prstGeom prst="rect">
            <a:avLst/>
          </a:prstGeom>
        </p:spPr>
      </p:pic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="" xmlns:a16="http://schemas.microsoft.com/office/drawing/2014/main" id="{1A16CA6D-940B-44D9-8485-BD4A72D1E9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1125" y="2252662"/>
            <a:ext cx="3857625" cy="4543425"/>
          </a:xfrm>
          <a:prstGeom prst="rect">
            <a:avLst/>
          </a:prstGeom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361950" y="381000"/>
            <a:ext cx="3733800" cy="914400"/>
          </a:xfrm>
          <a:prstGeom prst="wedgeRectCallout">
            <a:avLst>
              <a:gd name="adj1" fmla="val 26371"/>
              <a:gd name="adj2" fmla="val 11174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Minerals precipitate and dissolve during the evaporation of seawater.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="" xmlns:a16="http://schemas.microsoft.com/office/drawing/2014/main" id="{05AC8038-5832-469D-9B37-0E2E835748BB}"/>
              </a:ext>
            </a:extLst>
          </p:cNvPr>
          <p:cNvSpPr/>
          <p:nvPr/>
        </p:nvSpPr>
        <p:spPr>
          <a:xfrm>
            <a:off x="6096000" y="2828782"/>
            <a:ext cx="11430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947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cell phone&#10;&#10;Description automatically generated">
            <a:extLst>
              <a:ext uri="{FF2B5EF4-FFF2-40B4-BE49-F238E27FC236}">
                <a16:creationId xmlns="" xmlns:a16="http://schemas.microsoft.com/office/drawing/2014/main" id="{FACCBBA9-EA3E-4546-824F-8FA391EFE4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7038" y="2562225"/>
            <a:ext cx="3209925" cy="4114800"/>
          </a:xfrm>
          <a:prstGeom prst="rect">
            <a:avLst/>
          </a:prstGeom>
        </p:spPr>
      </p:pic>
      <p:pic>
        <p:nvPicPr>
          <p:cNvPr id="8" name="Picture 7" descr="A screenshot of a social media post&#10;&#10;Description automatically generated">
            <a:extLst>
              <a:ext uri="{FF2B5EF4-FFF2-40B4-BE49-F238E27FC236}">
                <a16:creationId xmlns="" xmlns:a16="http://schemas.microsoft.com/office/drawing/2014/main" id="{DDB6EB6C-CC84-4A3B-921A-7A75445CA6F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4609"/>
          <a:stretch/>
        </p:blipFill>
        <p:spPr>
          <a:xfrm>
            <a:off x="757237" y="566737"/>
            <a:ext cx="7629525" cy="881063"/>
          </a:xfrm>
          <a:prstGeom prst="rect">
            <a:avLst/>
          </a:prstGeom>
        </p:spPr>
      </p:pic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524000" y="1371601"/>
            <a:ext cx="1833561" cy="881063"/>
          </a:xfrm>
          <a:prstGeom prst="wedgeRectCallout">
            <a:avLst>
              <a:gd name="adj1" fmla="val -29298"/>
              <a:gd name="adj2" fmla="val -8918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Config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→</a:t>
            </a:r>
          </a:p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Stepping…</a:t>
            </a:r>
          </a:p>
        </p:txBody>
      </p:sp>
      <p:sp>
        <p:nvSpPr>
          <p:cNvPr id="5" name="Bent Arrow 4"/>
          <p:cNvSpPr/>
          <p:nvPr/>
        </p:nvSpPr>
        <p:spPr>
          <a:xfrm rot="5400000">
            <a:off x="3619500" y="1500186"/>
            <a:ext cx="1295401" cy="1371602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4519613" y="4231481"/>
            <a:ext cx="3314700" cy="1066800"/>
          </a:xfrm>
          <a:prstGeom prst="wedgeRectCallout">
            <a:avLst>
              <a:gd name="adj1" fmla="val -67288"/>
              <a:gd name="adj2" fmla="val -1960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Flow-through option doesn’t allow precipitated minerals to dissolve back into the fluid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5334000" y="152400"/>
            <a:ext cx="3581400" cy="990600"/>
          </a:xfrm>
          <a:prstGeom prst="wedgeRectCallout">
            <a:avLst>
              <a:gd name="adj1" fmla="val -17888"/>
              <a:gd name="adj2" fmla="val 3215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Repeat assuming fractionation of the precipitated minerals</a:t>
            </a:r>
          </a:p>
        </p:txBody>
      </p:sp>
    </p:spTree>
    <p:extLst>
      <p:ext uri="{BB962C8B-B14F-4D97-AF65-F5344CB8AC3E}">
        <p14:creationId xmlns:p14="http://schemas.microsoft.com/office/powerpoint/2010/main" val="3137638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piece of paper&#10;&#10;Description automatically generated">
            <a:extLst>
              <a:ext uri="{FF2B5EF4-FFF2-40B4-BE49-F238E27FC236}">
                <a16:creationId xmlns="" xmlns:a16="http://schemas.microsoft.com/office/drawing/2014/main" id="{FF26AD72-7FF8-42EC-94CF-C92533C0E3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57212"/>
            <a:ext cx="6810375" cy="5295900"/>
          </a:xfrm>
          <a:prstGeom prst="rect">
            <a:avLst/>
          </a:prstGeom>
        </p:spPr>
      </p:pic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="" xmlns:a16="http://schemas.microsoft.com/office/drawing/2014/main" id="{925DD036-1A13-4DD4-889F-C92AB7DA5E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1125" y="2252662"/>
            <a:ext cx="3857625" cy="4543425"/>
          </a:xfrm>
          <a:prstGeom prst="rect">
            <a:avLst/>
          </a:prstGeom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152400" y="685800"/>
            <a:ext cx="4495800" cy="914400"/>
          </a:xfrm>
          <a:prstGeom prst="wedgeRectCallout">
            <a:avLst>
              <a:gd name="adj1" fmla="val 25861"/>
              <a:gd name="adj2" fmla="val 8778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Minerals that precipitate are not allowed to dissolve back into the evaporating seawater.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253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</TotalTime>
  <Words>146</Words>
  <Application>Microsoft Office PowerPoint</Application>
  <PresentationFormat>On-screen Show (4:3)</PresentationFormat>
  <Paragraphs>16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bfarrell</cp:lastModifiedBy>
  <cp:revision>65</cp:revision>
  <dcterms:created xsi:type="dcterms:W3CDTF">2013-10-01T15:24:04Z</dcterms:created>
  <dcterms:modified xsi:type="dcterms:W3CDTF">2019-10-10T16:24:27Z</dcterms:modified>
</cp:coreProperties>
</file>