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9" r:id="rId2"/>
    <p:sldId id="295" r:id="rId3"/>
    <p:sldId id="308" r:id="rId4"/>
    <p:sldId id="310" r:id="rId5"/>
    <p:sldId id="306" r:id="rId6"/>
    <p:sldId id="311" r:id="rId7"/>
    <p:sldId id="312" r:id="rId8"/>
    <p:sldId id="31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3" name="Picture 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29875"/>
            <a:ext cx="8860536" cy="688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638175" y="1131481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505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chemical composition of initial system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477000" y="2057400"/>
            <a:ext cx="2333624" cy="1066800"/>
          </a:xfrm>
          <a:prstGeom prst="wedgeRectCallout">
            <a:avLst>
              <a:gd name="adj1" fmla="val -65404"/>
              <a:gd name="adj2" fmla="val -3143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Oxygenated fluid in equilibrium with calcite and hematite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876800" y="1828800"/>
            <a:ext cx="3886200" cy="838200"/>
          </a:xfrm>
          <a:prstGeom prst="wedgeRectCallout">
            <a:avLst>
              <a:gd name="adj1" fmla="val -64135"/>
              <a:gd name="adj2" fmla="val -253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Pyrite addition will cause calcite to dissolve and gypsum to precipitate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447800" y="1131481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05000" y="132608"/>
            <a:ext cx="2769394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a titration path on the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1266825"/>
            <a:ext cx="493395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488406" y="304800"/>
            <a:ext cx="2769394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→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Isotopes…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334000" y="2957512"/>
            <a:ext cx="3200400" cy="1219200"/>
          </a:xfrm>
          <a:prstGeom prst="wedgeRectCallout">
            <a:avLst>
              <a:gd name="adj1" fmla="val -65921"/>
              <a:gd name="adj2" fmla="val -2999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Specify the isotopic composition of the initial fluid, reactant mineral pyrite, and calcite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562600" y="1509712"/>
            <a:ext cx="2819400" cy="1219200"/>
          </a:xfrm>
          <a:prstGeom prst="wedgeRectCallout">
            <a:avLst>
              <a:gd name="adj1" fmla="val -119975"/>
              <a:gd name="adj2" fmla="val -190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Calcite is in chemical equilibrium with water, but segregated isotopically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2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690563"/>
            <a:ext cx="718185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572000" y="1371600"/>
            <a:ext cx="4038601" cy="1066800"/>
          </a:xfrm>
          <a:prstGeom prst="wedgeRectCallout">
            <a:avLst>
              <a:gd name="adj1" fmla="val -32183"/>
              <a:gd name="adj2" fmla="val 773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Pyrite addition causes calcite to dissolve and hematite and gypsum to precipitate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718185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2400"/>
            <a:ext cx="3857625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905000" y="4143375"/>
            <a:ext cx="4267201" cy="1066800"/>
          </a:xfrm>
          <a:prstGeom prst="wedgeRectCallout">
            <a:avLst>
              <a:gd name="adj1" fmla="val -32183"/>
              <a:gd name="adj2" fmla="val 773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Fluid’s </a:t>
            </a:r>
            <a:r>
              <a:rPr lang="en-US" i="1" baseline="30000" dirty="0" smtClean="0">
                <a:latin typeface="Calibri" pitchFamily="34" charset="0"/>
                <a:cs typeface="Calibri" pitchFamily="34" charset="0"/>
              </a:rPr>
              <a:t>13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C composition varies from initial value toward that of the dissolving calcite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867400" y="712380"/>
            <a:ext cx="1752600" cy="3353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04850"/>
            <a:ext cx="718185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705600" y="2590800"/>
            <a:ext cx="2286000" cy="1309687"/>
          </a:xfrm>
          <a:prstGeom prst="wedgeRectCallout">
            <a:avLst>
              <a:gd name="adj1" fmla="val -66286"/>
              <a:gd name="adj2" fmla="val 306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baseline="30000" dirty="0" smtClean="0">
                <a:latin typeface="Calibri" pitchFamily="34" charset="0"/>
                <a:cs typeface="Calibri" pitchFamily="34" charset="0"/>
              </a:rPr>
              <a:t>18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O composition of gypsum reflects influence of calcite composition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376738" y="457200"/>
            <a:ext cx="3471862" cy="1309687"/>
          </a:xfrm>
          <a:prstGeom prst="wedgeRectCallout">
            <a:avLst>
              <a:gd name="adj1" fmla="val -48795"/>
              <a:gd name="adj2" fmla="val 11717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baseline="30000" dirty="0">
                <a:latin typeface="Calibri" pitchFamily="34" charset="0"/>
                <a:cs typeface="Calibri" pitchFamily="34" charset="0"/>
              </a:rPr>
              <a:t>18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of bulk rock shifts from calcite’s value towards gypsum’s, reflecting change in mineral abundances 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36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718185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6200"/>
            <a:ext cx="3857625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981201" y="4419600"/>
            <a:ext cx="3352799" cy="914400"/>
          </a:xfrm>
          <a:prstGeom prst="wedgeRectCallout">
            <a:avLst>
              <a:gd name="adj1" fmla="val -58887"/>
              <a:gd name="adj2" fmla="val 3363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Fluid’s </a:t>
            </a:r>
            <a:r>
              <a:rPr lang="en-US" i="1" baseline="30000" dirty="0" smtClean="0">
                <a:latin typeface="Calibri" pitchFamily="34" charset="0"/>
                <a:cs typeface="Calibri" pitchFamily="34" charset="0"/>
              </a:rPr>
              <a:t>34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S value decreases toward the pyrite composition (+2 ‰) 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867400" y="609600"/>
            <a:ext cx="1752600" cy="3353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800600" y="5410200"/>
            <a:ext cx="3200400" cy="914400"/>
          </a:xfrm>
          <a:prstGeom prst="wedgeRectCallout">
            <a:avLst>
              <a:gd name="adj1" fmla="val -107577"/>
              <a:gd name="adj2" fmla="val -357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Precipitating gypsum also influenced by pyrite composition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06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139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89</cp:revision>
  <dcterms:created xsi:type="dcterms:W3CDTF">2013-10-01T15:24:04Z</dcterms:created>
  <dcterms:modified xsi:type="dcterms:W3CDTF">2018-02-13T22:48:04Z</dcterms:modified>
</cp:coreProperties>
</file>