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0" r:id="rId2"/>
    <p:sldId id="318" r:id="rId3"/>
    <p:sldId id="319" r:id="rId4"/>
    <p:sldId id="312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3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 r="47306"/>
          <a:stretch/>
        </p:blipFill>
        <p:spPr bwMode="auto">
          <a:xfrm>
            <a:off x="409575" y="13853"/>
            <a:ext cx="4324350" cy="6830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8" r="47198"/>
          <a:stretch/>
        </p:blipFill>
        <p:spPr bwMode="auto">
          <a:xfrm>
            <a:off x="4800600" y="13854"/>
            <a:ext cx="3857625" cy="6844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600200" y="1295400"/>
            <a:ext cx="3962400" cy="1733679"/>
          </a:xfrm>
          <a:prstGeom prst="wedgeRectCallout">
            <a:avLst>
              <a:gd name="adj1" fmla="val 39593"/>
              <a:gd name="adj2" fmla="val 10063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829452"/>
            <a:r>
              <a:rPr lang="en-US" sz="40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4000" b="1" i="1" dirty="0" smtClean="0">
                <a:solidFill>
                  <a:prstClr val="black"/>
                </a:solidFill>
                <a:cs typeface="Calibri" pitchFamily="34" charset="0"/>
              </a:rPr>
              <a:t>Chain together kinetic reactions</a:t>
            </a:r>
            <a:endParaRPr lang="en-US" sz="4000" b="1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02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8"/>
            <a:ext cx="6858000" cy="512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50"/>
          <a:stretch/>
        </p:blipFill>
        <p:spPr bwMode="auto">
          <a:xfrm>
            <a:off x="2133600" y="2608521"/>
            <a:ext cx="6858000" cy="408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057400" y="128588"/>
            <a:ext cx="5029200" cy="838200"/>
          </a:xfrm>
          <a:prstGeom prst="wedgeRectCallout">
            <a:avLst>
              <a:gd name="adj1" fmla="val -38114"/>
              <a:gd name="adj2" fmla="val 244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Kinetic reaction paths can be chained together using the improved pickup command.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114800" y="2716656"/>
            <a:ext cx="1905000" cy="706179"/>
          </a:xfrm>
          <a:prstGeom prst="wedgeRectCallout">
            <a:avLst>
              <a:gd name="adj1" fmla="val -79819"/>
              <a:gd name="adj2" fmla="val 304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Rate law for Quartz dissolution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791200" y="3820189"/>
            <a:ext cx="1600200" cy="706179"/>
          </a:xfrm>
          <a:prstGeom prst="wedgeRectCallout">
            <a:avLst>
              <a:gd name="adj1" fmla="val -73867"/>
              <a:gd name="adj2" fmla="val -315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Initial mass, rate constant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010400" y="5943600"/>
            <a:ext cx="2057400" cy="838200"/>
          </a:xfrm>
          <a:prstGeom prst="wedgeRectCallout">
            <a:avLst>
              <a:gd name="adj1" fmla="val -38114"/>
              <a:gd name="adj2" fmla="val 244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path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70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8"/>
            <a:ext cx="6858000" cy="512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50"/>
          <a:stretch/>
        </p:blipFill>
        <p:spPr bwMode="auto">
          <a:xfrm>
            <a:off x="2133600" y="2608521"/>
            <a:ext cx="6858000" cy="408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514600" y="128588"/>
            <a:ext cx="4057649" cy="838200"/>
          </a:xfrm>
          <a:prstGeom prst="wedgeRectCallout">
            <a:avLst>
              <a:gd name="adj1" fmla="val -38114"/>
              <a:gd name="adj2" fmla="val 244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Pickup → System → Entire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resumes from the end of the last run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943600" y="3942021"/>
            <a:ext cx="3124200" cy="858579"/>
          </a:xfrm>
          <a:prstGeom prst="wedgeRectCallout">
            <a:avLst>
              <a:gd name="adj1" fmla="val -62891"/>
              <a:gd name="adj2" fmla="val -326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User can increase rate constant to reflect reaction promoter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010400" y="5943600"/>
            <a:ext cx="2057400" cy="838200"/>
          </a:xfrm>
          <a:prstGeom prst="wedgeRectCallout">
            <a:avLst>
              <a:gd name="adj1" fmla="val -38114"/>
              <a:gd name="adj2" fmla="val 244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second path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876800" y="1143000"/>
            <a:ext cx="4191000" cy="477579"/>
          </a:xfrm>
          <a:prstGeom prst="wedgeRectCallout">
            <a:avLst>
              <a:gd name="adj1" fmla="val -58458"/>
              <a:gd name="adj2" fmla="val 245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SiO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concentration retained from endpoint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410200" y="3276600"/>
            <a:ext cx="3657600" cy="477579"/>
          </a:xfrm>
          <a:prstGeom prst="wedgeRectCallout">
            <a:avLst>
              <a:gd name="adj1" fmla="val -58458"/>
              <a:gd name="adj2" fmla="val 245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Quartz mass retained from endpoint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133350" y="2819400"/>
            <a:ext cx="1905000" cy="762000"/>
          </a:xfrm>
          <a:prstGeom prst="wedgeRectCallout">
            <a:avLst>
              <a:gd name="adj1" fmla="val 26592"/>
              <a:gd name="adj2" fmla="val -926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Run starts at previous endpoint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5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04850"/>
            <a:ext cx="71437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00"/>
          <a:stretch/>
        </p:blipFill>
        <p:spPr bwMode="auto">
          <a:xfrm>
            <a:off x="4324350" y="704850"/>
            <a:ext cx="402907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438400" y="2405835"/>
            <a:ext cx="2428875" cy="1175565"/>
          </a:xfrm>
          <a:prstGeom prst="wedgeRectCallout">
            <a:avLst>
              <a:gd name="adj1" fmla="val 21790"/>
              <a:gd name="adj2" fmla="val 877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Endpoint concentration used as starting point for new calculation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42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04850"/>
            <a:ext cx="71437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67"/>
          <a:stretch/>
        </p:blipFill>
        <p:spPr bwMode="auto">
          <a:xfrm>
            <a:off x="4333875" y="704850"/>
            <a:ext cx="406717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752725" y="990600"/>
            <a:ext cx="3343275" cy="1175565"/>
          </a:xfrm>
          <a:prstGeom prst="wedgeRectCallout">
            <a:avLst>
              <a:gd name="adj1" fmla="val 34484"/>
              <a:gd name="adj2" fmla="val 788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The promoter added after 10 hours increases the rate at which Quartz dissolves into the fluid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31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108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65</cp:revision>
  <dcterms:created xsi:type="dcterms:W3CDTF">2013-10-01T15:24:04Z</dcterms:created>
  <dcterms:modified xsi:type="dcterms:W3CDTF">2015-11-24T18:57:33Z</dcterms:modified>
</cp:coreProperties>
</file>