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9" r:id="rId2"/>
    <p:sldId id="310" r:id="rId3"/>
    <p:sldId id="295" r:id="rId4"/>
    <p:sldId id="308" r:id="rId5"/>
    <p:sldId id="296" r:id="rId6"/>
    <p:sldId id="30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77CEEDE-1654-47AA-8072-CF2DD8B531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299" y="0"/>
            <a:ext cx="88294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706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8EC016A7-4EC7-4BB1-BC26-057C23F5E4F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191"/>
          <a:stretch/>
        </p:blipFill>
        <p:spPr>
          <a:xfrm>
            <a:off x="752475" y="566738"/>
            <a:ext cx="7639050" cy="847724"/>
          </a:xfrm>
          <a:prstGeom prst="rect">
            <a:avLst/>
          </a:prstGeom>
        </p:spPr>
      </p:pic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71AFE118-5A86-4F39-86A8-5A433FFBE9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287" y="3086100"/>
            <a:ext cx="5305425" cy="2876550"/>
          </a:xfrm>
          <a:prstGeom prst="rect">
            <a:avLst/>
          </a:prstGeom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447798" y="1295400"/>
            <a:ext cx="2286000" cy="838200"/>
          </a:xfrm>
          <a:prstGeom prst="wedgeRectCallout">
            <a:avLst>
              <a:gd name="adj1" fmla="val -30298"/>
              <a:gd name="adj2" fmla="val -8122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Config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→</a:t>
            </a:r>
          </a:p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Redox couples…</a:t>
            </a:r>
          </a:p>
        </p:txBody>
      </p:sp>
      <p:sp>
        <p:nvSpPr>
          <p:cNvPr id="5" name="Bent Arrow 4"/>
          <p:cNvSpPr/>
          <p:nvPr/>
        </p:nvSpPr>
        <p:spPr>
          <a:xfrm rot="5400000">
            <a:off x="3733799" y="1676400"/>
            <a:ext cx="1676400" cy="1371601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933950" y="4524375"/>
            <a:ext cx="4067783" cy="847724"/>
          </a:xfrm>
          <a:prstGeom prst="wedgeRectCallout">
            <a:avLst>
              <a:gd name="adj1" fmla="val -32373"/>
              <a:gd name="adj2" fmla="val -7914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Decouple reaction between ferric and ferrous iron to enable disequilibrium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705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3B3DCEA6-49CE-4ADF-A954-120D6D5D1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554552"/>
            <a:ext cx="7648035" cy="5770048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657225" y="105727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371600" y="132608"/>
            <a:ext cx="3505200" cy="781792"/>
          </a:xfrm>
          <a:prstGeom prst="wedgeRectCallout">
            <a:avLst>
              <a:gd name="adj1" fmla="val -44765"/>
              <a:gd name="adj2" fmla="val 9635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the initial fluid composition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Basis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pane.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6019800" y="2296947"/>
            <a:ext cx="2974182" cy="1122528"/>
          </a:xfrm>
          <a:prstGeom prst="wedgeRectCallout">
            <a:avLst>
              <a:gd name="adj1" fmla="val -61357"/>
              <a:gd name="adj2" fmla="val 3302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Iron in the initial system is mostly ferrous. Fluid is in contact with the atmosphere.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5233448" y="4180764"/>
            <a:ext cx="3195637" cy="457200"/>
          </a:xfrm>
          <a:prstGeom prst="wedgeRectCallout">
            <a:avLst>
              <a:gd name="adj1" fmla="val -62915"/>
              <a:gd name="adj2" fmla="val -2680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Set the simulation’s duration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224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FDFBB3DB-5037-4D33-8706-10E469617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37" y="569119"/>
            <a:ext cx="7629525" cy="5756083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1381125" y="107632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885825" y="3941570"/>
            <a:ext cx="2305050" cy="685800"/>
          </a:xfrm>
          <a:prstGeom prst="wedgeRectCallout">
            <a:avLst>
              <a:gd name="adj1" fmla="val -27111"/>
              <a:gd name="adj2" fmla="val -1960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add → Kinetic → </a:t>
            </a:r>
          </a:p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Redox reaction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852488" y="2209800"/>
            <a:ext cx="2338387" cy="685800"/>
          </a:xfrm>
          <a:prstGeom prst="wedgeRectCallout">
            <a:avLst>
              <a:gd name="adj1" fmla="val -30078"/>
              <a:gd name="adj2" fmla="val -11543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add → Fixed → pH</a:t>
            </a: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862013" y="3104260"/>
            <a:ext cx="2338387" cy="685800"/>
          </a:xfrm>
          <a:prstGeom prst="wedgeRectCallout">
            <a:avLst>
              <a:gd name="adj1" fmla="val -28449"/>
              <a:gd name="adj2" fmla="val -2516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add → Fixed → Gas… → O2(g)</a:t>
            </a: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1600200" y="132608"/>
            <a:ext cx="4495800" cy="781792"/>
          </a:xfrm>
          <a:prstGeom prst="wedgeRectCallout">
            <a:avLst>
              <a:gd name="adj1" fmla="val -34248"/>
              <a:gd name="adj2" fmla="val 9051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Buffer pH and oxidation state and set up a kinetic rate law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Reactants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</p:spTree>
    <p:extLst>
      <p:ext uri="{BB962C8B-B14F-4D97-AF65-F5344CB8AC3E}">
        <p14:creationId xmlns:p14="http://schemas.microsoft.com/office/powerpoint/2010/main" val="3358086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4ED2D374-EFB2-4FB3-9C45-1B17AD5613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37" y="552450"/>
            <a:ext cx="7629525" cy="5753100"/>
          </a:xfrm>
          <a:prstGeom prst="rect">
            <a:avLst/>
          </a:prstGeom>
        </p:spPr>
      </p:pic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5934077" y="1364070"/>
            <a:ext cx="1524000" cy="752475"/>
          </a:xfrm>
          <a:prstGeom prst="wedgeRectCallout">
            <a:avLst>
              <a:gd name="adj1" fmla="val -31515"/>
              <a:gd name="adj2" fmla="val 7952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Type out redox reaction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AutoShape 12"/>
          <p:cNvSpPr>
            <a:spLocks noChangeArrowheads="1"/>
          </p:cNvSpPr>
          <p:nvPr/>
        </p:nvSpPr>
        <p:spPr bwMode="auto">
          <a:xfrm>
            <a:off x="5105400" y="4793272"/>
            <a:ext cx="3962400" cy="1750404"/>
          </a:xfrm>
          <a:prstGeom prst="wedgeRectCallout">
            <a:avLst>
              <a:gd name="adj1" fmla="val -58366"/>
              <a:gd name="adj2" fmla="val -3367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Set power of promoting species Fe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++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, O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(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aq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), &amp; OH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−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, according to the rate law</a:t>
            </a:r>
          </a:p>
          <a:p>
            <a:pPr algn="ctr"/>
            <a:endParaRPr lang="en-US" sz="1050" i="1" dirty="0">
              <a:latin typeface="Calibri" pitchFamily="34" charset="0"/>
              <a:cs typeface="Calibri" pitchFamily="34" charset="0"/>
            </a:endParaRPr>
          </a:p>
          <a:p>
            <a:pPr algn="ctr"/>
            <a:endParaRPr lang="en-US" i="1" dirty="0">
              <a:latin typeface="Calibri" pitchFamily="34" charset="0"/>
              <a:cs typeface="Calibri" pitchFamily="34" charset="0"/>
            </a:endParaRPr>
          </a:p>
          <a:p>
            <a:pPr algn="ctr"/>
            <a:endParaRPr lang="en-US" i="1" baseline="30000" dirty="0">
              <a:latin typeface="Calibri" pitchFamily="34" charset="0"/>
              <a:cs typeface="Calibri" pitchFamily="34" charset="0"/>
            </a:endParaRPr>
          </a:p>
          <a:p>
            <a:pPr algn="ctr"/>
            <a:endParaRPr lang="en-US" i="1" baseline="300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6368" y="5668474"/>
            <a:ext cx="3548063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Oval 9"/>
          <p:cNvSpPr/>
          <p:nvPr/>
        </p:nvSpPr>
        <p:spPr>
          <a:xfrm>
            <a:off x="1381125" y="107632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utoShape 12"/>
          <p:cNvSpPr>
            <a:spLocks noChangeArrowheads="1"/>
          </p:cNvSpPr>
          <p:nvPr/>
        </p:nvSpPr>
        <p:spPr bwMode="auto">
          <a:xfrm>
            <a:off x="2552700" y="1352550"/>
            <a:ext cx="2895600" cy="690933"/>
          </a:xfrm>
          <a:prstGeom prst="wedgeRectCallout">
            <a:avLst>
              <a:gd name="adj1" fmla="val -65421"/>
              <a:gd name="adj2" fmla="val -2032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pH and oxidation state buffered to initial value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1981200" y="132608"/>
            <a:ext cx="1981200" cy="781792"/>
          </a:xfrm>
          <a:prstGeom prst="wedgeRectCallout">
            <a:avLst>
              <a:gd name="adj1" fmla="val -35636"/>
              <a:gd name="adj2" fmla="val 8057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Supply kinetic parameters</a:t>
            </a:r>
          </a:p>
        </p:txBody>
      </p:sp>
    </p:spTree>
    <p:extLst>
      <p:ext uri="{BB962C8B-B14F-4D97-AF65-F5344CB8AC3E}">
        <p14:creationId xmlns:p14="http://schemas.microsoft.com/office/powerpoint/2010/main" val="544765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map&#10;&#10;Description automatically generated">
            <a:extLst>
              <a:ext uri="{FF2B5EF4-FFF2-40B4-BE49-F238E27FC236}">
                <a16:creationId xmlns:a16="http://schemas.microsoft.com/office/drawing/2014/main" id="{09172BDF-7C98-479A-98FF-D52DFFCB06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87" y="576262"/>
            <a:ext cx="7667625" cy="5705475"/>
          </a:xfrm>
          <a:prstGeom prst="rect">
            <a:avLst/>
          </a:prstGeom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4191000" y="3733800"/>
            <a:ext cx="2514600" cy="457200"/>
          </a:xfrm>
          <a:prstGeom prst="wedgeRectCallout">
            <a:avLst>
              <a:gd name="adj1" fmla="val -69174"/>
              <a:gd name="adj2" fmla="val 6069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Fe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++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is oxidized to Fe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+++</a:t>
            </a:r>
          </a:p>
        </p:txBody>
      </p:sp>
    </p:spTree>
    <p:extLst>
      <p:ext uri="{BB962C8B-B14F-4D97-AF65-F5344CB8AC3E}">
        <p14:creationId xmlns:p14="http://schemas.microsoft.com/office/powerpoint/2010/main" val="2605765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1877</TotalTime>
  <Words>128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85</cp:revision>
  <dcterms:created xsi:type="dcterms:W3CDTF">2013-10-01T15:24:04Z</dcterms:created>
  <dcterms:modified xsi:type="dcterms:W3CDTF">2019-10-15T15:03:11Z</dcterms:modified>
</cp:coreProperties>
</file>