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9" r:id="rId2"/>
    <p:sldId id="295" r:id="rId3"/>
    <p:sldId id="309" r:id="rId4"/>
    <p:sldId id="308" r:id="rId5"/>
    <p:sldId id="296" r:id="rId6"/>
    <p:sldId id="30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91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74AEB63E-D56D-4D14-8EF5-D64A0382E7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706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2BBC783C-C02D-489D-AE09-8BEEA582F8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37" y="581025"/>
            <a:ext cx="7629525" cy="569595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676275" y="1133475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371600" y="132608"/>
            <a:ext cx="4648200" cy="781792"/>
          </a:xfrm>
          <a:prstGeom prst="wedgeRectCallout">
            <a:avLst>
              <a:gd name="adj1" fmla="val -44765"/>
              <a:gd name="adj2" fmla="val 9635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the initial fluid composition and mass of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sorbing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minerals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Basis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pane.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6172200" y="1795462"/>
            <a:ext cx="2819400" cy="1219200"/>
          </a:xfrm>
          <a:prstGeom prst="wedgeRectCallout">
            <a:avLst>
              <a:gd name="adj1" fmla="val -61942"/>
              <a:gd name="adj2" fmla="val -3181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Fe(OH)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3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(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ppd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) sorbs ions. The number of surface sites is proportional to its mass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5414962" y="4114800"/>
            <a:ext cx="3195637" cy="457200"/>
          </a:xfrm>
          <a:prstGeom prst="wedgeRectCallout">
            <a:avLst>
              <a:gd name="adj1" fmla="val -62915"/>
              <a:gd name="adj2" fmla="val -2680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Set the simulation’s duration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224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02BE677A-5C4B-4C67-B098-1274602DA4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362" y="2667000"/>
            <a:ext cx="6429375" cy="3419475"/>
          </a:xfrm>
          <a:prstGeom prst="rect">
            <a:avLst/>
          </a:prstGeom>
        </p:spPr>
      </p:pic>
      <p:pic>
        <p:nvPicPr>
          <p:cNvPr id="7" name="Picture 6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15581F20-7CAD-4B8D-9B1A-FB781346F73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4448"/>
          <a:stretch/>
        </p:blipFill>
        <p:spPr>
          <a:xfrm>
            <a:off x="757237" y="581025"/>
            <a:ext cx="7629525" cy="885825"/>
          </a:xfrm>
          <a:prstGeom prst="rect">
            <a:avLst/>
          </a:prstGeom>
        </p:spPr>
      </p:pic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457200" y="1295400"/>
            <a:ext cx="2286000" cy="838200"/>
          </a:xfrm>
          <a:prstGeom prst="wedgeRectCallout">
            <a:avLst>
              <a:gd name="adj1" fmla="val -30298"/>
              <a:gd name="adj2" fmla="val -8122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File → Open →</a:t>
            </a:r>
          </a:p>
          <a:p>
            <a:pPr algn="ctr">
              <a:defRPr/>
            </a:pP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Sorbing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Surfaces…</a:t>
            </a:r>
          </a:p>
        </p:txBody>
      </p:sp>
      <p:sp>
        <p:nvSpPr>
          <p:cNvPr id="5" name="Bent Arrow 4"/>
          <p:cNvSpPr/>
          <p:nvPr/>
        </p:nvSpPr>
        <p:spPr>
          <a:xfrm rot="5400000">
            <a:off x="2819401" y="1676400"/>
            <a:ext cx="1676400" cy="1371601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4114800" y="3171827"/>
            <a:ext cx="3153383" cy="842010"/>
          </a:xfrm>
          <a:prstGeom prst="wedgeRectCallout">
            <a:avLst>
              <a:gd name="adj1" fmla="val -58954"/>
              <a:gd name="adj2" fmla="val -3389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Surface complexation dataset for hydrous ferric oxide.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017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C5317566-05B4-4B8E-9B99-30DC47ECAF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37" y="581025"/>
            <a:ext cx="7629525" cy="569595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1447800" y="1143000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752600" y="132608"/>
            <a:ext cx="3581400" cy="781792"/>
          </a:xfrm>
          <a:prstGeom prst="wedgeRectCallout">
            <a:avLst>
              <a:gd name="adj1" fmla="val -34248"/>
              <a:gd name="adj2" fmla="val 9051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up a pH buffer and kinetic rate law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Reactants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909637" y="2695575"/>
            <a:ext cx="2976563" cy="685800"/>
          </a:xfrm>
          <a:prstGeom prst="wedgeRectCallout">
            <a:avLst>
              <a:gd name="adj1" fmla="val -27111"/>
              <a:gd name="adj2" fmla="val -1960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add → Kinetic → </a:t>
            </a:r>
          </a:p>
          <a:p>
            <a:pPr algn="ctr"/>
            <a:r>
              <a:rPr lang="en-US" b="1" i="1" dirty="0" err="1">
                <a:latin typeface="Calibri" pitchFamily="34" charset="0"/>
                <a:cs typeface="Calibri" pitchFamily="34" charset="0"/>
              </a:rPr>
              <a:t>Sorbed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 species… &gt;(w)</a:t>
            </a:r>
            <a:r>
              <a:rPr lang="en-US" b="1" i="1" dirty="0" err="1">
                <a:latin typeface="Calibri" pitchFamily="34" charset="0"/>
                <a:cs typeface="Calibri" pitchFamily="34" charset="0"/>
              </a:rPr>
              <a:t>FeOCa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+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926306" y="2128467"/>
            <a:ext cx="2109787" cy="457200"/>
          </a:xfrm>
          <a:prstGeom prst="wedgeRectCallout">
            <a:avLst>
              <a:gd name="adj1" fmla="val -30078"/>
              <a:gd name="adj2" fmla="val -11543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add → Fixed → pH</a:t>
            </a:r>
          </a:p>
        </p:txBody>
      </p:sp>
    </p:spTree>
    <p:extLst>
      <p:ext uri="{BB962C8B-B14F-4D97-AF65-F5344CB8AC3E}">
        <p14:creationId xmlns:p14="http://schemas.microsoft.com/office/powerpoint/2010/main" val="3358086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BE9C58F5-1FCA-4368-8C6F-8D429B08D0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37" y="581025"/>
            <a:ext cx="7629525" cy="569595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1447800" y="1143000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981200" y="132608"/>
            <a:ext cx="1981200" cy="781792"/>
          </a:xfrm>
          <a:prstGeom prst="wedgeRectCallout">
            <a:avLst>
              <a:gd name="adj1" fmla="val -34248"/>
              <a:gd name="adj2" fmla="val 9051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Supply kinetic parameters</a:t>
            </a: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4953000" y="1323975"/>
            <a:ext cx="2209800" cy="752475"/>
          </a:xfrm>
          <a:prstGeom prst="wedgeRectCallout">
            <a:avLst>
              <a:gd name="adj1" fmla="val -77140"/>
              <a:gd name="adj2" fmla="val 3522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Initial concentration of surface complex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4724400" y="2209800"/>
            <a:ext cx="1876425" cy="523875"/>
          </a:xfrm>
          <a:prstGeom prst="wedgeRectCallout">
            <a:avLst>
              <a:gd name="adj1" fmla="val -77099"/>
              <a:gd name="adj2" fmla="val -2680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Rate constant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5105400" y="3533775"/>
            <a:ext cx="3762376" cy="752475"/>
          </a:xfrm>
          <a:prstGeom prst="wedgeRectCallout">
            <a:avLst>
              <a:gd name="adj1" fmla="val -64380"/>
              <a:gd name="adj2" fmla="val -3059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Desorption rate is proportional to the concentration of the &gt;(w)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FeOCa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+</a:t>
            </a:r>
          </a:p>
        </p:txBody>
      </p:sp>
      <p:sp>
        <p:nvSpPr>
          <p:cNvPr id="14" name="AutoShape 12"/>
          <p:cNvSpPr>
            <a:spLocks noChangeArrowheads="1"/>
          </p:cNvSpPr>
          <p:nvPr/>
        </p:nvSpPr>
        <p:spPr bwMode="auto">
          <a:xfrm>
            <a:off x="152400" y="246908"/>
            <a:ext cx="1562100" cy="781792"/>
          </a:xfrm>
          <a:prstGeom prst="wedgeRectCallout">
            <a:avLst>
              <a:gd name="adj1" fmla="val 23320"/>
              <a:gd name="adj2" fmla="val 13216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pH buffered to initial value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765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screenshot, map, text&#10;&#10;Description automatically generated">
            <a:extLst>
              <a:ext uri="{FF2B5EF4-FFF2-40B4-BE49-F238E27FC236}">
                <a16:creationId xmlns:a16="http://schemas.microsoft.com/office/drawing/2014/main" id="{A5592414-B8D8-4043-909D-EC79BE1F0D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75" y="576262"/>
            <a:ext cx="7639050" cy="5705475"/>
          </a:xfrm>
          <a:prstGeom prst="rect">
            <a:avLst/>
          </a:prstGeom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3086100" y="3276599"/>
            <a:ext cx="2857500" cy="771525"/>
          </a:xfrm>
          <a:prstGeom prst="wedgeRectCallout">
            <a:avLst>
              <a:gd name="adj1" fmla="val -62818"/>
              <a:gd name="adj2" fmla="val 4245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Desorption of Ca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++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from a ferric 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oxyhydroxide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surface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765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</TotalTime>
  <Words>125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72</cp:revision>
  <dcterms:created xsi:type="dcterms:W3CDTF">2013-10-01T15:24:04Z</dcterms:created>
  <dcterms:modified xsi:type="dcterms:W3CDTF">2019-09-20T21:40:34Z</dcterms:modified>
</cp:coreProperties>
</file>