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9" r:id="rId2"/>
    <p:sldId id="310" r:id="rId3"/>
    <p:sldId id="295" r:id="rId4"/>
    <p:sldId id="308" r:id="rId5"/>
    <p:sldId id="296" r:id="rId6"/>
    <p:sldId id="30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9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6DA7431D-FCE2-48C4-9855-D102118CF0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0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510FEAA3-D96C-4818-8737-B2BA48E15B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287" y="3067050"/>
            <a:ext cx="5305425" cy="2876550"/>
          </a:xfrm>
          <a:prstGeom prst="rect">
            <a:avLst/>
          </a:prstGeom>
        </p:spPr>
      </p:pic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296F7AF1-0896-4C52-A4E4-B73BA39CBDE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448"/>
          <a:stretch/>
        </p:blipFill>
        <p:spPr>
          <a:xfrm>
            <a:off x="757237" y="581025"/>
            <a:ext cx="7629525" cy="885825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447798" y="1295400"/>
            <a:ext cx="2286000" cy="838200"/>
          </a:xfrm>
          <a:prstGeom prst="wedgeRectCallout">
            <a:avLst>
              <a:gd name="adj1" fmla="val -30298"/>
              <a:gd name="adj2" fmla="val -8122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→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Redox couples…</a:t>
            </a:r>
          </a:p>
        </p:txBody>
      </p:sp>
      <p:sp>
        <p:nvSpPr>
          <p:cNvPr id="5" name="Bent Arrow 4"/>
          <p:cNvSpPr/>
          <p:nvPr/>
        </p:nvSpPr>
        <p:spPr>
          <a:xfrm rot="5400000">
            <a:off x="3733799" y="1676400"/>
            <a:ext cx="1676400" cy="1371601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181600" y="4648200"/>
            <a:ext cx="3839183" cy="847724"/>
          </a:xfrm>
          <a:prstGeom prst="wedgeRectCallout">
            <a:avLst>
              <a:gd name="adj1" fmla="val -32373"/>
              <a:gd name="adj2" fmla="val -7914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Decouple redox pairs for electron donating and accepting half reactions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705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79C123FF-C770-42DE-8454-CDFABDB05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85800" y="11430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71600" y="132608"/>
            <a:ext cx="3505200" cy="781792"/>
          </a:xfrm>
          <a:prstGeom prst="wedgeRectCallout">
            <a:avLst>
              <a:gd name="adj1" fmla="val -44765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initial fluid composition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867400" y="2133600"/>
            <a:ext cx="3195637" cy="1143000"/>
          </a:xfrm>
          <a:prstGeom prst="wedgeRectCallout">
            <a:avLst>
              <a:gd name="adj1" fmla="val -47068"/>
              <a:gd name="adj2" fmla="val 6727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Define initial fluid composition, including electron donor and acceptor and small amounts of reaction products.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281612" y="4829175"/>
            <a:ext cx="3195637" cy="381000"/>
          </a:xfrm>
          <a:prstGeom prst="wedgeRectCallout">
            <a:avLst>
              <a:gd name="adj1" fmla="val -62021"/>
              <a:gd name="adj2" fmla="val 319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the simulation’s duration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2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383CD417-F667-44BE-915E-F8287A8814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47800" y="11430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752600" y="132608"/>
            <a:ext cx="36576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Buffer pH and set up a kinetic rate law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952500" y="2848717"/>
            <a:ext cx="2057399" cy="685800"/>
          </a:xfrm>
          <a:prstGeom prst="wedgeRectCallout">
            <a:avLst>
              <a:gd name="adj1" fmla="val -27111"/>
              <a:gd name="adj2" fmla="val -196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Kinetic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Microbial reaction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938213" y="2209800"/>
            <a:ext cx="2338387" cy="533400"/>
          </a:xfrm>
          <a:prstGeom prst="wedgeRectCallout">
            <a:avLst>
              <a:gd name="adj1" fmla="val -32522"/>
              <a:gd name="adj2" fmla="val -13012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Fixed → pH</a:t>
            </a:r>
          </a:p>
        </p:txBody>
      </p:sp>
    </p:spTree>
    <p:extLst>
      <p:ext uri="{BB962C8B-B14F-4D97-AF65-F5344CB8AC3E}">
        <p14:creationId xmlns:p14="http://schemas.microsoft.com/office/powerpoint/2010/main" val="335808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2BBB8BD1-6930-4E66-A58A-16F73F0A2E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6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47800" y="11430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981200" y="132608"/>
            <a:ext cx="19812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Supply kinetic parameters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257800" y="1371600"/>
            <a:ext cx="2590800" cy="667747"/>
          </a:xfrm>
          <a:prstGeom prst="wedgeRectCallout">
            <a:avLst>
              <a:gd name="adj1" fmla="val -31515"/>
              <a:gd name="adj2" fmla="val 7952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Type out redox reaction catalyzed by the microbe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5276850" y="3037477"/>
            <a:ext cx="3276600" cy="667747"/>
          </a:xfrm>
          <a:prstGeom prst="wedgeRectCallout">
            <a:avLst>
              <a:gd name="adj1" fmla="val -21708"/>
              <a:gd name="adj2" fmla="val 850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Enter thermodynamic constraints and kinetic parameters</a:t>
            </a: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111919" y="381000"/>
            <a:ext cx="1524000" cy="685801"/>
          </a:xfrm>
          <a:prstGeom prst="wedgeRectCallout">
            <a:avLst>
              <a:gd name="adj1" fmla="val 30432"/>
              <a:gd name="adj2" fmla="val 14037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pH buffered to initial value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765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DC7E36D8-ED8E-4261-8882-D6005927B8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5" y="557212"/>
            <a:ext cx="7600950" cy="574357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114800" y="4343400"/>
            <a:ext cx="3267075" cy="1219200"/>
          </a:xfrm>
          <a:prstGeom prst="wedgeRectCallout">
            <a:avLst>
              <a:gd name="adj1" fmla="val -81070"/>
              <a:gd name="adj2" fmla="val 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Rate is initially biomass limited, but increases with biomass growth until thermodynamic and kinetic limitations develop.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76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112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77</cp:revision>
  <dcterms:created xsi:type="dcterms:W3CDTF">2013-10-01T15:24:04Z</dcterms:created>
  <dcterms:modified xsi:type="dcterms:W3CDTF">2019-09-20T21:37:07Z</dcterms:modified>
</cp:coreProperties>
</file>