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9" r:id="rId2"/>
    <p:sldId id="310" r:id="rId3"/>
    <p:sldId id="295" r:id="rId4"/>
    <p:sldId id="308" r:id="rId5"/>
    <p:sldId id="296" r:id="rId6"/>
    <p:sldId id="312" r:id="rId7"/>
    <p:sldId id="30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xmlns="" id="{8C64EAE1-CF00-429D-AD78-EA773BBEF3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D87100FC-D26F-477A-88C1-DF3916346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287" y="3048000"/>
            <a:ext cx="5305425" cy="2876550"/>
          </a:xfrm>
          <a:prstGeom prst="rect">
            <a:avLst/>
          </a:prstGeom>
        </p:spPr>
      </p:pic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D69D177F-09E7-4FE6-96CD-6A6DD47116D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448"/>
          <a:stretch/>
        </p:blipFill>
        <p:spPr>
          <a:xfrm>
            <a:off x="757237" y="581025"/>
            <a:ext cx="7629525" cy="885825"/>
          </a:xfrm>
          <a:prstGeom prst="rect">
            <a:avLst/>
          </a:prstGeom>
        </p:spPr>
      </p:pic>
      <p:sp>
        <p:nvSpPr>
          <p:cNvPr id="5" name="Bent Arrow 4"/>
          <p:cNvSpPr/>
          <p:nvPr/>
        </p:nvSpPr>
        <p:spPr>
          <a:xfrm rot="5400000">
            <a:off x="3733799" y="1676400"/>
            <a:ext cx="1676400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267325" y="4419600"/>
            <a:ext cx="3724883" cy="685800"/>
          </a:xfrm>
          <a:prstGeom prst="wedgeRectCallout">
            <a:avLst>
              <a:gd name="adj1" fmla="val -31350"/>
              <a:gd name="adj2" fmla="val -9025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Decouple redox pairs for electron donating and accepting half reactions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524000" y="1343025"/>
            <a:ext cx="2209802" cy="609600"/>
          </a:xfrm>
          <a:prstGeom prst="wedgeRectCallout">
            <a:avLst>
              <a:gd name="adj1" fmla="val -26412"/>
              <a:gd name="adj2" fmla="val -9998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 err="1">
                <a:latin typeface="Calibri" pitchFamily="34" charset="0"/>
                <a:cs typeface="Calibri" pitchFamily="34" charset="0"/>
              </a:rPr>
              <a:t>Config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Redox couples…</a:t>
            </a:r>
          </a:p>
        </p:txBody>
      </p:sp>
    </p:spTree>
    <p:extLst>
      <p:ext uri="{BB962C8B-B14F-4D97-AF65-F5344CB8AC3E}">
        <p14:creationId xmlns:p14="http://schemas.microsoft.com/office/powerpoint/2010/main" val="156570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229D719F-423B-49AD-9BE7-A10C9DC8E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47700" y="113347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3505200" cy="781792"/>
          </a:xfrm>
          <a:prstGeom prst="wedgeRectCallout">
            <a:avLst>
              <a:gd name="adj1" fmla="val -44765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initial fluid composition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238873" y="2362200"/>
            <a:ext cx="2752727" cy="1066800"/>
          </a:xfrm>
          <a:prstGeom prst="wedgeRectCallout">
            <a:avLst>
              <a:gd name="adj1" fmla="val -62461"/>
              <a:gd name="adj2" fmla="val -2998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Initial fluid contains acetate and is in contact with 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and CO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in the atmosphere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414962" y="4419600"/>
            <a:ext cx="3195637" cy="457200"/>
          </a:xfrm>
          <a:prstGeom prst="wedgeRectCallout">
            <a:avLst>
              <a:gd name="adj1" fmla="val -62915"/>
              <a:gd name="adj2" fmla="val -268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the simulation’s duration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70CD44D2-C3F8-4E9B-9B21-AFAE6BCD4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57325" y="112395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00200" y="132608"/>
            <a:ext cx="45720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up kinetic rate laws for two microbial strains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938213" y="2209800"/>
            <a:ext cx="2338387" cy="685800"/>
          </a:xfrm>
          <a:prstGeom prst="wedgeRectCallout">
            <a:avLst>
              <a:gd name="adj1" fmla="val -32814"/>
              <a:gd name="adj2" fmla="val -11821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Kinetic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Microbial reaction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938213" y="3048000"/>
            <a:ext cx="2338387" cy="685800"/>
          </a:xfrm>
          <a:prstGeom prst="wedgeRectCallout">
            <a:avLst>
              <a:gd name="adj1" fmla="val -27111"/>
              <a:gd name="adj2" fmla="val -196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Kinetic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Microbial reaction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4038600" y="5791200"/>
            <a:ext cx="4848227" cy="781792"/>
          </a:xfrm>
          <a:prstGeom prst="wedgeRectCallout">
            <a:avLst>
              <a:gd name="adj1" fmla="val -36409"/>
              <a:gd name="adj2" fmla="val 2471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 this example, we also set buffers and supply additional substrate to the system</a:t>
            </a:r>
          </a:p>
        </p:txBody>
      </p:sp>
    </p:spTree>
    <p:extLst>
      <p:ext uri="{BB962C8B-B14F-4D97-AF65-F5344CB8AC3E}">
        <p14:creationId xmlns:p14="http://schemas.microsoft.com/office/powerpoint/2010/main" val="335808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9E824E2B-7B02-4FFD-A3B2-152064DB3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47800" y="112395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81200" y="132608"/>
            <a:ext cx="19812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kinetic parameters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2533650" y="1981200"/>
            <a:ext cx="1676400" cy="400050"/>
          </a:xfrm>
          <a:prstGeom prst="wedgeRectCallout">
            <a:avLst>
              <a:gd name="adj1" fmla="val -63222"/>
              <a:gd name="adj2" fmla="val -3323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Buffer values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2743199" y="3775941"/>
            <a:ext cx="3657600" cy="779055"/>
          </a:xfrm>
          <a:prstGeom prst="wedgeRectCallout">
            <a:avLst>
              <a:gd name="adj1" fmla="val -93482"/>
              <a:gd name="adj2" fmla="val -5839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Click to expand and supply kinetic parameters for each microbe</a:t>
            </a:r>
            <a:endParaRPr lang="en-US" b="1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2971800" y="2725633"/>
            <a:ext cx="2819400" cy="398567"/>
          </a:xfrm>
          <a:prstGeom prst="wedgeRectCallout">
            <a:avLst>
              <a:gd name="adj1" fmla="val -63070"/>
              <a:gd name="adj2" fmla="val -337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Supply additional substrate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76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08D444CB-4BAD-40A4-B6C6-E8DE6A1162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81025"/>
            <a:ext cx="7620000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47800" y="113347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81200" y="132608"/>
            <a:ext cx="19812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Supply kinetic parameters</a:t>
            </a:r>
          </a:p>
        </p:txBody>
      </p:sp>
      <p:sp>
        <p:nvSpPr>
          <p:cNvPr id="13" name="Oval 12"/>
          <p:cNvSpPr/>
          <p:nvPr/>
        </p:nvSpPr>
        <p:spPr>
          <a:xfrm>
            <a:off x="1123950" y="4362450"/>
            <a:ext cx="2790825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23950" y="2143125"/>
            <a:ext cx="268605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562475" y="3619500"/>
            <a:ext cx="207645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2717006" y="4783546"/>
            <a:ext cx="5729288" cy="1066800"/>
          </a:xfrm>
          <a:prstGeom prst="wedgeRectCallout">
            <a:avLst>
              <a:gd name="adj1" fmla="val -34774"/>
              <a:gd name="adj2" fmla="val -7445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In this example, two different strains, (one fast, the other  efficient) growing in a </a:t>
            </a:r>
            <a:r>
              <a:rPr lang="en-US" i="1" dirty="0" err="1">
                <a:solidFill>
                  <a:prstClr val="black"/>
                </a:solidFill>
                <a:cs typeface="Calibri" pitchFamily="34" charset="0"/>
              </a:rPr>
              <a:t>chemostat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catalyze the same reaction. They differ in their kinetic and growth parameters.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219575" y="1214438"/>
            <a:ext cx="3457575" cy="742949"/>
          </a:xfrm>
          <a:prstGeom prst="wedgeRectCallout">
            <a:avLst>
              <a:gd name="adj1" fmla="val -67577"/>
              <a:gd name="adj2" fmla="val 2646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Identify each microbial population with a label and reaction.</a:t>
            </a:r>
            <a:endParaRPr lang="en-US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543425" y="2064929"/>
            <a:ext cx="4219576" cy="752475"/>
          </a:xfrm>
          <a:prstGeom prst="wedgeRectCallout">
            <a:avLst>
              <a:gd name="adj1" fmla="val -60072"/>
              <a:gd name="adj2" fmla="val -5085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Microbes can compete for common substrates or catalyze different reactions.</a:t>
            </a:r>
            <a:endParaRPr lang="en-US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761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F5C8E535-FD09-4776-813D-74795339B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" y="71437"/>
            <a:ext cx="3352171" cy="3948113"/>
          </a:xfrm>
          <a:prstGeom prst="rect">
            <a:avLst/>
          </a:prstGeom>
        </p:spPr>
      </p:pic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xmlns="" id="{2FE0B079-609E-46FA-96C4-4B24F1C33F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113" y="1471612"/>
            <a:ext cx="6991350" cy="529590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2743200" y="2209800"/>
            <a:ext cx="3976689" cy="1066800"/>
          </a:xfrm>
          <a:prstGeom prst="wedgeRectCallout">
            <a:avLst>
              <a:gd name="adj1" fmla="val 1948"/>
              <a:gd name="adj2" fmla="val 16497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The rapidly metabolizing strain grows fastest initially, but with time is replaced by the more efficient strain.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09EB1326-1949-46B7-9A1C-1430156766E6}"/>
              </a:ext>
            </a:extLst>
          </p:cNvPr>
          <p:cNvSpPr/>
          <p:nvPr/>
        </p:nvSpPr>
        <p:spPr>
          <a:xfrm>
            <a:off x="914400" y="561975"/>
            <a:ext cx="990600" cy="25717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181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93</cp:revision>
  <dcterms:created xsi:type="dcterms:W3CDTF">2013-10-01T15:24:04Z</dcterms:created>
  <dcterms:modified xsi:type="dcterms:W3CDTF">2019-10-15T19:36:58Z</dcterms:modified>
</cp:coreProperties>
</file>