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9" r:id="rId2"/>
    <p:sldId id="310" r:id="rId3"/>
    <p:sldId id="295" r:id="rId4"/>
    <p:sldId id="308" r:id="rId5"/>
    <p:sldId id="296" r:id="rId6"/>
    <p:sldId id="306" r:id="rId7"/>
    <p:sldId id="31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83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map&#10;&#10;Description automatically generated">
            <a:extLst>
              <a:ext uri="{FF2B5EF4-FFF2-40B4-BE49-F238E27FC236}">
                <a16:creationId xmlns:a16="http://schemas.microsoft.com/office/drawing/2014/main" id="{1E607F80-91D1-4B13-B40D-0693911368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706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2D9BDC9E-0AB0-47FD-9F21-9F90187718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287" y="3067050"/>
            <a:ext cx="5305425" cy="2876550"/>
          </a:xfrm>
          <a:prstGeom prst="rect">
            <a:avLst/>
          </a:prstGeom>
        </p:spPr>
      </p:pic>
      <p:pic>
        <p:nvPicPr>
          <p:cNvPr id="4" name="Picture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89908810-50BC-408D-A436-DEA0D05B7E0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4448"/>
          <a:stretch/>
        </p:blipFill>
        <p:spPr>
          <a:xfrm>
            <a:off x="757237" y="581025"/>
            <a:ext cx="7629525" cy="885825"/>
          </a:xfrm>
          <a:prstGeom prst="rect">
            <a:avLst/>
          </a:prstGeom>
        </p:spPr>
      </p:pic>
      <p:sp>
        <p:nvSpPr>
          <p:cNvPr id="5" name="Bent Arrow 4"/>
          <p:cNvSpPr/>
          <p:nvPr/>
        </p:nvSpPr>
        <p:spPr>
          <a:xfrm rot="5400000">
            <a:off x="3733799" y="1676400"/>
            <a:ext cx="1676400" cy="1371601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181600" y="4648200"/>
            <a:ext cx="3839183" cy="847724"/>
          </a:xfrm>
          <a:prstGeom prst="wedgeRectCallout">
            <a:avLst>
              <a:gd name="adj1" fmla="val -32373"/>
              <a:gd name="adj2" fmla="val -7914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Decouple redox pairs for electron donating and accepting half reactions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1495423" y="1371600"/>
            <a:ext cx="2338387" cy="762000"/>
          </a:xfrm>
          <a:prstGeom prst="wedgeRectCallout">
            <a:avLst>
              <a:gd name="adj1" fmla="val -30485"/>
              <a:gd name="adj2" fmla="val -9529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 err="1">
                <a:latin typeface="Calibri" pitchFamily="34" charset="0"/>
                <a:cs typeface="Calibri" pitchFamily="34" charset="0"/>
              </a:rPr>
              <a:t>Config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 → </a:t>
            </a:r>
          </a:p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Redox couples…</a:t>
            </a:r>
          </a:p>
        </p:txBody>
      </p:sp>
    </p:spTree>
    <p:extLst>
      <p:ext uri="{BB962C8B-B14F-4D97-AF65-F5344CB8AC3E}">
        <p14:creationId xmlns:p14="http://schemas.microsoft.com/office/powerpoint/2010/main" val="1565705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E11C4640-36EC-4260-8AEA-5D438EB334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7" y="581025"/>
            <a:ext cx="7629525" cy="569595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676275" y="111442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371600" y="132608"/>
            <a:ext cx="3505200" cy="781792"/>
          </a:xfrm>
          <a:prstGeom prst="wedgeRectCallout">
            <a:avLst>
              <a:gd name="adj1" fmla="val -44765"/>
              <a:gd name="adj2" fmla="val 9635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the initial fluid composition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Basis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pane.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5867400" y="1981200"/>
            <a:ext cx="3195638" cy="1219200"/>
          </a:xfrm>
          <a:prstGeom prst="wedgeRectCallout">
            <a:avLst>
              <a:gd name="adj1" fmla="val -48645"/>
              <a:gd name="adj2" fmla="val 7088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Define initial fluid composition, including electron donor and acceptor and small amounts of reaction products.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414962" y="4953000"/>
            <a:ext cx="3195637" cy="457200"/>
          </a:xfrm>
          <a:prstGeom prst="wedgeRectCallout">
            <a:avLst>
              <a:gd name="adj1" fmla="val -62915"/>
              <a:gd name="adj2" fmla="val -2680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Set the simulation’s duration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224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4E0F0DB2-351A-4AB0-A5C3-18475355DB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2" y="585787"/>
            <a:ext cx="7648575" cy="568642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447800" y="114300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752600" y="132608"/>
            <a:ext cx="3657600" cy="781792"/>
          </a:xfrm>
          <a:prstGeom prst="wedgeRectCallout">
            <a:avLst>
              <a:gd name="adj1" fmla="val -34248"/>
              <a:gd name="adj2" fmla="val 905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Buffer pH and set up a kinetic rate law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Reactants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952500" y="2724149"/>
            <a:ext cx="2057399" cy="685800"/>
          </a:xfrm>
          <a:prstGeom prst="wedgeRectCallout">
            <a:avLst>
              <a:gd name="adj1" fmla="val -27111"/>
              <a:gd name="adj2" fmla="val -1960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add → Kinetic → </a:t>
            </a:r>
          </a:p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Microbial reaction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957263" y="2086586"/>
            <a:ext cx="2057399" cy="457200"/>
          </a:xfrm>
          <a:prstGeom prst="wedgeRectCallout">
            <a:avLst>
              <a:gd name="adj1" fmla="val -31300"/>
              <a:gd name="adj2" fmla="val -11404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add → Fixed → pH</a:t>
            </a:r>
          </a:p>
        </p:txBody>
      </p:sp>
    </p:spTree>
    <p:extLst>
      <p:ext uri="{BB962C8B-B14F-4D97-AF65-F5344CB8AC3E}">
        <p14:creationId xmlns:p14="http://schemas.microsoft.com/office/powerpoint/2010/main" val="3358086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5A13EB2F-71D9-406A-B30A-DAF99B419C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7" y="581025"/>
            <a:ext cx="7629525" cy="569595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447800" y="114300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981200" y="132608"/>
            <a:ext cx="1981200" cy="781792"/>
          </a:xfrm>
          <a:prstGeom prst="wedgeRectCallout">
            <a:avLst>
              <a:gd name="adj1" fmla="val -34248"/>
              <a:gd name="adj2" fmla="val 9051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Supply kinetic parameters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257800" y="1286872"/>
            <a:ext cx="2590800" cy="752475"/>
          </a:xfrm>
          <a:prstGeom prst="wedgeRectCallout">
            <a:avLst>
              <a:gd name="adj1" fmla="val -31515"/>
              <a:gd name="adj2" fmla="val 7952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Type out redox reaction catalyzed by the microbe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>
            <a:off x="76200" y="135888"/>
            <a:ext cx="1566863" cy="790576"/>
          </a:xfrm>
          <a:prstGeom prst="wedgeRectCallout">
            <a:avLst>
              <a:gd name="adj1" fmla="val 27461"/>
              <a:gd name="adj2" fmla="val 14488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pH buffered to initial value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123950" y="4343400"/>
            <a:ext cx="329565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362200" y="3352800"/>
            <a:ext cx="15240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552950" y="4343400"/>
            <a:ext cx="207645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4210050" y="2590799"/>
            <a:ext cx="3333750" cy="1114425"/>
          </a:xfrm>
          <a:prstGeom prst="wedgeRectCallout">
            <a:avLst>
              <a:gd name="adj1" fmla="val -69793"/>
              <a:gd name="adj2" fmla="val 3179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Enter thermodynamic constraints including ATP energy, ATP number, and reaction order.</a:t>
            </a:r>
          </a:p>
        </p:txBody>
      </p:sp>
    </p:spTree>
    <p:extLst>
      <p:ext uri="{BB962C8B-B14F-4D97-AF65-F5344CB8AC3E}">
        <p14:creationId xmlns:p14="http://schemas.microsoft.com/office/powerpoint/2010/main" val="544765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id="{DF3F443C-CC43-4565-90C0-374354979C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25" y="557212"/>
            <a:ext cx="7600950" cy="5743575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5486400" y="3962400"/>
            <a:ext cx="3505201" cy="1066800"/>
          </a:xfrm>
          <a:prstGeom prst="wedgeRectCallout">
            <a:avLst>
              <a:gd name="adj1" fmla="val -64398"/>
              <a:gd name="adj2" fmla="val 3104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Reaction halts after 40 hours despite the presence of appreciable substrate concentrations.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765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map&#10;&#10;Description automatically generated">
            <a:extLst>
              <a:ext uri="{FF2B5EF4-FFF2-40B4-BE49-F238E27FC236}">
                <a16:creationId xmlns:a16="http://schemas.microsoft.com/office/drawing/2014/main" id="{6434A3E8-D13D-45A0-8238-F05A1025DF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9687" y="566737"/>
            <a:ext cx="7591425" cy="5743575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5591174" y="5715001"/>
            <a:ext cx="3505201" cy="1066800"/>
          </a:xfrm>
          <a:prstGeom prst="wedgeRectCallout">
            <a:avLst>
              <a:gd name="adj1" fmla="val -31246"/>
              <a:gd name="adj2" fmla="val -8323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Reaction proceeds uninhibited initially but rate slows primarily due to thermodynamic limitations.</a:t>
            </a:r>
            <a:endParaRPr lang="en-US" i="1" baseline="-250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A96D57D9-8638-4545-A413-EE9A79C67B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2886077"/>
            <a:ext cx="3307691" cy="3895724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2B605DB7-2E33-4416-8536-11040240D773}"/>
              </a:ext>
            </a:extLst>
          </p:cNvPr>
          <p:cNvSpPr/>
          <p:nvPr/>
        </p:nvSpPr>
        <p:spPr>
          <a:xfrm>
            <a:off x="914400" y="3371850"/>
            <a:ext cx="990600" cy="247651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004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808</TotalTime>
  <Words>128</Words>
  <Application>Microsoft Office PowerPoint</Application>
  <PresentationFormat>On-screen Show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81</cp:revision>
  <dcterms:created xsi:type="dcterms:W3CDTF">2013-10-01T15:24:04Z</dcterms:created>
  <dcterms:modified xsi:type="dcterms:W3CDTF">2019-10-11T15:46:39Z</dcterms:modified>
</cp:coreProperties>
</file>