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9" r:id="rId2"/>
    <p:sldId id="295" r:id="rId3"/>
    <p:sldId id="311" r:id="rId4"/>
    <p:sldId id="309" r:id="rId5"/>
    <p:sldId id="312" r:id="rId6"/>
    <p:sldId id="313" r:id="rId7"/>
    <p:sldId id="314" r:id="rId8"/>
    <p:sldId id="306" r:id="rId9"/>
    <p:sldId id="31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2C003-8488-47B9-A14D-06155C0E85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1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1" y="8127"/>
            <a:ext cx="8856895" cy="684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638175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4191000" cy="781792"/>
          </a:xfrm>
          <a:prstGeom prst="wedgeRectCallout">
            <a:avLst>
              <a:gd name="adj1" fmla="val -45944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composition of the first fluid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pane, then equilibrate it.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6126699" y="2667000"/>
            <a:ext cx="2102901" cy="789902"/>
          </a:xfrm>
          <a:prstGeom prst="wedgeRectCallout">
            <a:avLst>
              <a:gd name="adj1" fmla="val -61502"/>
              <a:gd name="adj2" fmla="val -3360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Fluid 1: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High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low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6477000" y="5829300"/>
            <a:ext cx="2514600" cy="876300"/>
          </a:xfrm>
          <a:prstGeom prst="wedgeRectCallout">
            <a:avLst>
              <a:gd name="adj1" fmla="val -37888"/>
              <a:gd name="adj2" fmla="val -161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equilibrates the fluid</a:t>
            </a: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447800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819400" y="228600"/>
            <a:ext cx="4648200" cy="1188464"/>
          </a:xfrm>
          <a:prstGeom prst="wedgeRectCallout">
            <a:avLst>
              <a:gd name="adj1" fmla="val -61384"/>
              <a:gd name="adj2" fmla="val 339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Pickup → Reactants → Fluid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moves the equilibrated fluid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 and vacates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94" b="54130"/>
          <a:stretch/>
        </p:blipFill>
        <p:spPr bwMode="auto">
          <a:xfrm>
            <a:off x="2285999" y="3886200"/>
            <a:ext cx="6501741" cy="2621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2181225" y="4438650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581400" y="2667000"/>
            <a:ext cx="2858135" cy="990600"/>
          </a:xfrm>
          <a:prstGeom prst="wedgeRectCallout">
            <a:avLst>
              <a:gd name="adj1" fmla="val -64987"/>
              <a:gd name="adj2" fmla="val -336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-rich fluid can now be mixed with a new fluid.</a:t>
            </a:r>
          </a:p>
        </p:txBody>
      </p:sp>
    </p:spTree>
    <p:extLst>
      <p:ext uri="{BB962C8B-B14F-4D97-AF65-F5344CB8AC3E}">
        <p14:creationId xmlns:p14="http://schemas.microsoft.com/office/powerpoint/2010/main" val="190443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172200" y="2438400"/>
            <a:ext cx="2102901" cy="789902"/>
          </a:xfrm>
          <a:prstGeom prst="wedgeRectCallout">
            <a:avLst>
              <a:gd name="adj1" fmla="val -62861"/>
              <a:gd name="adj2" fmla="val -323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Fluid 2: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Low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high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10" name="Oval 9"/>
          <p:cNvSpPr/>
          <p:nvPr/>
        </p:nvSpPr>
        <p:spPr>
          <a:xfrm>
            <a:off x="638175" y="1131481"/>
            <a:ext cx="1066800" cy="25917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371600" y="132608"/>
            <a:ext cx="4191000" cy="781792"/>
          </a:xfrm>
          <a:prstGeom prst="wedgeRectCallout">
            <a:avLst>
              <a:gd name="adj1" fmla="val -45944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composition of the second fluid on the vacated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</p:spTree>
    <p:extLst>
      <p:ext uri="{BB962C8B-B14F-4D97-AF65-F5344CB8AC3E}">
        <p14:creationId xmlns:p14="http://schemas.microsoft.com/office/powerpoint/2010/main" val="1726980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2200"/>
            <a:ext cx="32099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733800" y="4876800"/>
            <a:ext cx="1887139" cy="414527"/>
          </a:xfrm>
          <a:prstGeom prst="wedgeRectCallout">
            <a:avLst>
              <a:gd name="adj1" fmla="val -31162"/>
              <a:gd name="adj2" fmla="val -1050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flash: off → fluid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400800" y="5410200"/>
            <a:ext cx="2610612" cy="1333500"/>
          </a:xfrm>
          <a:prstGeom prst="wedgeRectCallout">
            <a:avLst>
              <a:gd name="adj1" fmla="val -37888"/>
              <a:gd name="adj2" fmla="val -1617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mixes the fluids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191"/>
          <a:stretch/>
        </p:blipFill>
        <p:spPr bwMode="auto">
          <a:xfrm>
            <a:off x="747713" y="571500"/>
            <a:ext cx="7648575" cy="90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90800" y="685800"/>
            <a:ext cx="4495800" cy="1295400"/>
          </a:xfrm>
          <a:prstGeom prst="wedgeRectCallout">
            <a:avLst>
              <a:gd name="adj1" fmla="val -59143"/>
              <a:gd name="adj2" fmla="val -307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Go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 →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Stepping…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implement a flash model. A flash model mixes two fluids in every possible mixing fraction.</a:t>
            </a:r>
          </a:p>
        </p:txBody>
      </p:sp>
      <p:sp>
        <p:nvSpPr>
          <p:cNvPr id="7" name="Bent Arrow 6"/>
          <p:cNvSpPr/>
          <p:nvPr/>
        </p:nvSpPr>
        <p:spPr>
          <a:xfrm rot="10800000">
            <a:off x="1676401" y="1600200"/>
            <a:ext cx="11430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2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xmlns="" id="{3508E01A-6D04-46AE-8D61-AA671C5F3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23925"/>
            <a:ext cx="7158069" cy="5324475"/>
          </a:xfrm>
          <a:prstGeom prst="rect">
            <a:avLst/>
          </a:prstGeom>
        </p:spPr>
      </p:pic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CCFAA01-5011-4392-8120-30E576BB7E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008" y="76200"/>
            <a:ext cx="3687792" cy="4343399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09600" y="5943600"/>
            <a:ext cx="2102901" cy="789902"/>
          </a:xfrm>
          <a:prstGeom prst="wedgeRectCallout">
            <a:avLst>
              <a:gd name="adj1" fmla="val -15447"/>
              <a:gd name="adj2" fmla="val -854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2: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Low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high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48200" y="5943600"/>
            <a:ext cx="2102901" cy="789902"/>
          </a:xfrm>
          <a:prstGeom prst="wedgeRectCallout">
            <a:avLst>
              <a:gd name="adj1" fmla="val 14991"/>
              <a:gd name="adj2" fmla="val -803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1: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High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low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057400" y="304799"/>
            <a:ext cx="3236376" cy="1141941"/>
          </a:xfrm>
          <a:prstGeom prst="wedgeRectCallout">
            <a:avLst>
              <a:gd name="adj1" fmla="val 25505"/>
              <a:gd name="adj2" fmla="val 815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Barite does not precipitate from either end-member fluid, but forms extensively in mixture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2B4B98F4-863E-4E24-B0B3-7606E9D028C8}"/>
              </a:ext>
            </a:extLst>
          </p:cNvPr>
          <p:cNvSpPr/>
          <p:nvPr/>
        </p:nvSpPr>
        <p:spPr>
          <a:xfrm>
            <a:off x="5380008" y="361950"/>
            <a:ext cx="487392" cy="2190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7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032AF11-6738-4436-A84E-8C0A0F7E4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085612"/>
            <a:ext cx="4638675" cy="3172188"/>
          </a:xfrm>
          <a:prstGeom prst="rect">
            <a:avLst/>
          </a:prstGeom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191"/>
          <a:stretch/>
        </p:blipFill>
        <p:spPr bwMode="auto">
          <a:xfrm>
            <a:off x="747713" y="571500"/>
            <a:ext cx="7648575" cy="903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671763" y="762000"/>
            <a:ext cx="3505200" cy="862240"/>
          </a:xfrm>
          <a:prstGeom prst="wedgeRectCallout">
            <a:avLst>
              <a:gd name="adj1" fmla="val -63993"/>
              <a:gd name="adj2" fmla="val -2843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Go 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 →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Options…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disable mineral precipitation. 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445074" y="3100767"/>
            <a:ext cx="1958578" cy="566927"/>
          </a:xfrm>
          <a:prstGeom prst="wedgeRectCallout">
            <a:avLst>
              <a:gd name="adj1" fmla="val -27798"/>
              <a:gd name="adj2" fmla="val -720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Uncheck “precipitation”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400800" y="5410200"/>
            <a:ext cx="2610612" cy="1333500"/>
          </a:xfrm>
          <a:prstGeom prst="wedgeRectCallout">
            <a:avLst>
              <a:gd name="adj1" fmla="val -37888"/>
              <a:gd name="adj2" fmla="val -1617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mixes the fluids</a:t>
            </a:r>
          </a:p>
        </p:txBody>
      </p:sp>
      <p:sp>
        <p:nvSpPr>
          <p:cNvPr id="7" name="Bent Arrow 6"/>
          <p:cNvSpPr/>
          <p:nvPr/>
        </p:nvSpPr>
        <p:spPr>
          <a:xfrm rot="10800000">
            <a:off x="1676401" y="1600200"/>
            <a:ext cx="11430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09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97C1D58E-403B-4379-9518-50DAE2BB88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14400"/>
            <a:ext cx="7324536" cy="5448300"/>
          </a:xfrm>
          <a:prstGeom prst="rect">
            <a:avLst/>
          </a:prstGeom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4" y="76200"/>
            <a:ext cx="38576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990600" y="533400"/>
            <a:ext cx="3962400" cy="1295400"/>
          </a:xfrm>
          <a:prstGeom prst="wedgeRectCallout">
            <a:avLst>
              <a:gd name="adj1" fmla="val 63416"/>
              <a:gd name="adj2" fmla="val -324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Component concentrations demonstrate (semi)conservative mixing behavior when precipitation is disabled.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09600" y="5943600"/>
            <a:ext cx="2102901" cy="789902"/>
          </a:xfrm>
          <a:prstGeom prst="wedgeRectCallout">
            <a:avLst>
              <a:gd name="adj1" fmla="val -15447"/>
              <a:gd name="adj2" fmla="val -854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2: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Low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high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4648200" y="5943600"/>
            <a:ext cx="2102901" cy="789902"/>
          </a:xfrm>
          <a:prstGeom prst="wedgeRectCallout">
            <a:avLst>
              <a:gd name="adj1" fmla="val 14991"/>
              <a:gd name="adj2" fmla="val -803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1: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High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low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50822AE3-18B3-4A84-AC9B-B8A38AC83645}"/>
              </a:ext>
            </a:extLst>
          </p:cNvPr>
          <p:cNvSpPr/>
          <p:nvPr/>
        </p:nvSpPr>
        <p:spPr>
          <a:xfrm>
            <a:off x="5619750" y="333375"/>
            <a:ext cx="609600" cy="2381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xmlns="" id="{46D62453-70E5-4136-8F86-CB10CC124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914400"/>
            <a:ext cx="7324725" cy="5448441"/>
          </a:xfrm>
          <a:prstGeom prst="rect">
            <a:avLst/>
          </a:prstGeom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"/>
            <a:ext cx="38576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09600" y="5943600"/>
            <a:ext cx="2102901" cy="789902"/>
          </a:xfrm>
          <a:prstGeom prst="wedgeRectCallout">
            <a:avLst>
              <a:gd name="adj1" fmla="val -15447"/>
              <a:gd name="adj2" fmla="val -854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2: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Low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high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48200" y="5943600"/>
            <a:ext cx="2102901" cy="789902"/>
          </a:xfrm>
          <a:prstGeom prst="wedgeRectCallout">
            <a:avLst>
              <a:gd name="adj1" fmla="val 14991"/>
              <a:gd name="adj2" fmla="val -803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Fluid 1: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High Ba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low 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−−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133600" y="3057525"/>
            <a:ext cx="2743200" cy="1371600"/>
          </a:xfrm>
          <a:prstGeom prst="wedgeRectCallout">
            <a:avLst>
              <a:gd name="adj1" fmla="val 22727"/>
              <a:gd name="adj2" fmla="val 8865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Barite is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undersaturated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in end-member fluids, oversaturated in mixture.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16CBAE41-F030-4373-9D53-ED330BE58892}"/>
              </a:ext>
            </a:extLst>
          </p:cNvPr>
          <p:cNvSpPr/>
          <p:nvPr/>
        </p:nvSpPr>
        <p:spPr>
          <a:xfrm>
            <a:off x="5619750" y="333375"/>
            <a:ext cx="609600" cy="2381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9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235</Words>
  <Application>Microsoft Office PowerPoint</Application>
  <PresentationFormat>On-screen Show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97</cp:revision>
  <dcterms:created xsi:type="dcterms:W3CDTF">2013-10-01T15:24:04Z</dcterms:created>
  <dcterms:modified xsi:type="dcterms:W3CDTF">2020-11-06T22:53:23Z</dcterms:modified>
</cp:coreProperties>
</file>