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4" r:id="rId3"/>
    <p:sldId id="261" r:id="rId4"/>
    <p:sldId id="262" r:id="rId5"/>
    <p:sldId id="263" r:id="rId6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F2148EC-3BF9-4E3C-B907-C368107C83AC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5750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9783441-E081-4519-9636-C47F65BA1BC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42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989E95-84FD-4521-B7A0-D1B09A3534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3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12B56B-31EB-4F50-A2A2-F7062CC02C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8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B3E1A1F-578B-45DB-BA7F-435EB42800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7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D5FE11-DA12-486D-9AEF-A9E8009CEB6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8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442F07-3E0B-4656-B765-AA223E404E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5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254A5C-4E58-4FC6-BD79-002E0A665B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CF18E8-9C37-4880-A139-6CBF211E2FD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A3D5A6-53D1-4FFB-88DD-70F51F16E3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8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160C21-570F-4B89-8BAD-4163F4714DD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3455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D5C219-F48B-4DCE-BCC8-1AE30B6BF57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7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3EE48E-3FBA-4A50-AEC8-401ABE8F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9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13D9B22-9408-4A95-9B90-C06A1320F85A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4E3163FE-98EE-4105-BEF1-0035B42133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59"/>
          <a:stretch/>
        </p:blipFill>
        <p:spPr>
          <a:xfrm>
            <a:off x="134470" y="0"/>
            <a:ext cx="769831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278133F-5C68-4EFE-8442-6139C1C27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6172200" y="5715000"/>
            <a:ext cx="2819399" cy="1014413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calculates the equilibrium temperature</a:t>
            </a:r>
          </a:p>
        </p:txBody>
      </p:sp>
      <p:sp>
        <p:nvSpPr>
          <p:cNvPr id="6" name="Oval 5"/>
          <p:cNvSpPr/>
          <p:nvPr/>
        </p:nvSpPr>
        <p:spPr>
          <a:xfrm>
            <a:off x="609600" y="111243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52400"/>
            <a:ext cx="5105400" cy="821116"/>
          </a:xfrm>
          <a:prstGeom prst="wedgeRectCallout">
            <a:avLst>
              <a:gd name="adj1" fmla="val -37191"/>
              <a:gd name="adj2" fmla="val 3756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use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Rxn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calculate the temperature at which a reaction is in equilibrium.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210299" y="2857500"/>
            <a:ext cx="2743200" cy="723900"/>
          </a:xfrm>
          <a:prstGeom prst="wedgeRectCallout">
            <a:avLst>
              <a:gd name="adj1" fmla="val -61662"/>
              <a:gd name="adj2" fmla="val -328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Constrain the activity of species in the reaction.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429000" y="3657600"/>
            <a:ext cx="1752600" cy="685800"/>
          </a:xfrm>
          <a:prstGeom prst="wedgeRectCallout">
            <a:avLst>
              <a:gd name="adj1" fmla="val 22440"/>
              <a:gd name="adj2" fmla="val -10256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 not set temperature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84007" y="2286000"/>
            <a:ext cx="1820993" cy="1066800"/>
          </a:xfrm>
          <a:prstGeom prst="wedgeRectCallout">
            <a:avLst>
              <a:gd name="adj1" fmla="val 69113"/>
              <a:gd name="adj2" fmla="val -3137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Reaction for the dehydration of gypsum</a:t>
            </a:r>
          </a:p>
        </p:txBody>
      </p:sp>
    </p:spTree>
    <p:extLst>
      <p:ext uri="{BB962C8B-B14F-4D97-AF65-F5344CB8AC3E}">
        <p14:creationId xmlns:p14="http://schemas.microsoft.com/office/powerpoint/2010/main" val="412243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C316C051-46C1-4426-8332-08D2CF1C3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594094" y="2802565"/>
            <a:ext cx="2721106" cy="855035"/>
          </a:xfrm>
          <a:prstGeom prst="wedgeRectCallout">
            <a:avLst>
              <a:gd name="adj1" fmla="val -64819"/>
              <a:gd name="adj2" fmla="val 304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In a dilute solution the water activity is close to 1</a:t>
            </a:r>
          </a:p>
        </p:txBody>
      </p:sp>
      <p:sp>
        <p:nvSpPr>
          <p:cNvPr id="4" name="Oval 3"/>
          <p:cNvSpPr/>
          <p:nvPr/>
        </p:nvSpPr>
        <p:spPr>
          <a:xfrm>
            <a:off x="2255321" y="1126386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638800" y="5891213"/>
            <a:ext cx="33527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Return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 to alter your system constraints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410200" y="3886200"/>
            <a:ext cx="3138489" cy="1066800"/>
          </a:xfrm>
          <a:prstGeom prst="wedgeRectCallout">
            <a:avLst>
              <a:gd name="adj1" fmla="val -63125"/>
              <a:gd name="adj2" fmla="val -3035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The dehydrated mineral is more stable above 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43.7°C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the equilibrium temperature.</a:t>
            </a:r>
          </a:p>
        </p:txBody>
      </p:sp>
      <p:sp>
        <p:nvSpPr>
          <p:cNvPr id="8" name="Oval 7"/>
          <p:cNvSpPr/>
          <p:nvPr/>
        </p:nvSpPr>
        <p:spPr>
          <a:xfrm>
            <a:off x="3886200" y="3886200"/>
            <a:ext cx="8334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1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6BC304EF-6C11-4EAE-9494-E7166176A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791200" y="152400"/>
            <a:ext cx="2971799" cy="1288311"/>
          </a:xfrm>
          <a:prstGeom prst="wedgeRectCallout">
            <a:avLst>
              <a:gd name="adj1" fmla="val 6660"/>
              <a:gd name="adj2" fmla="val 46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Change your constraints to see how the equilibrium temperature is affected.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572000" y="3276600"/>
            <a:ext cx="2895600" cy="855035"/>
          </a:xfrm>
          <a:prstGeom prst="wedgeRectCallout">
            <a:avLst>
              <a:gd name="adj1" fmla="val -35904"/>
              <a:gd name="adj2" fmla="val -814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Lower the water activity to model equilibrium in a brine.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111243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3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6F9B63E5-A70B-4C8B-A50B-0E365DFBB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105400" y="3335965"/>
            <a:ext cx="3657600" cy="855035"/>
          </a:xfrm>
          <a:prstGeom prst="wedgeRectCallout">
            <a:avLst>
              <a:gd name="adj1" fmla="val -60904"/>
              <a:gd name="adj2" fmla="val 304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Anhydrite is more stable over a larger temperature range in the brine.</a:t>
            </a:r>
          </a:p>
        </p:txBody>
      </p:sp>
      <p:sp>
        <p:nvSpPr>
          <p:cNvPr id="6" name="Oval 5"/>
          <p:cNvSpPr/>
          <p:nvPr/>
        </p:nvSpPr>
        <p:spPr>
          <a:xfrm>
            <a:off x="2255321" y="1126386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8226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112</Words>
  <Application>Microsoft Office PowerPoint</Application>
  <PresentationFormat>On-screen Show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bfarrell</cp:lastModifiedBy>
  <cp:revision>23</cp:revision>
  <dcterms:created xsi:type="dcterms:W3CDTF">2011-09-14T16:19:22Z</dcterms:created>
  <dcterms:modified xsi:type="dcterms:W3CDTF">2019-08-12T20:32:03Z</dcterms:modified>
</cp:coreProperties>
</file>