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4" r:id="rId2"/>
    <p:sldId id="335" r:id="rId3"/>
    <p:sldId id="336" r:id="rId4"/>
    <p:sldId id="337" r:id="rId5"/>
    <p:sldId id="338" r:id="rId6"/>
    <p:sldId id="339" r:id="rId7"/>
    <p:sldId id="34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83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936BD960-AC00-41A5-8C25-CBAE863B15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538162"/>
            <a:ext cx="7848600" cy="57816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62200" y="3072770"/>
            <a:ext cx="44196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Custom Rate Laws</a:t>
            </a:r>
          </a:p>
        </p:txBody>
      </p:sp>
    </p:spTree>
    <p:extLst>
      <p:ext uri="{BB962C8B-B14F-4D97-AF65-F5344CB8AC3E}">
        <p14:creationId xmlns:p14="http://schemas.microsoft.com/office/powerpoint/2010/main" val="185845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8C7E4C06-993E-466F-A684-B6AFA2EA0C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538162"/>
            <a:ext cx="7848600" cy="578167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2743200" y="2802255"/>
            <a:ext cx="800100" cy="274955"/>
          </a:xfrm>
          <a:prstGeom prst="rect">
            <a:avLst/>
          </a:prstGeom>
        </p:spPr>
      </p:pic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4975532" y="1854993"/>
            <a:ext cx="2861191" cy="904875"/>
          </a:xfrm>
          <a:prstGeom prst="wedgeRectCallout">
            <a:avLst>
              <a:gd name="adj1" fmla="val -63911"/>
              <a:gd name="adj2" fmla="val -116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Set either a rate constant, or a pre-exponential factor and an activation energy</a:t>
            </a: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3399145" y="4572000"/>
            <a:ext cx="3152775" cy="695325"/>
          </a:xfrm>
          <a:prstGeom prst="wedgeRectCallout">
            <a:avLst>
              <a:gd name="adj1" fmla="val -34207"/>
              <a:gd name="adj2" fmla="val -7724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Hydrogen ions promote the reaction with a “power” of one</a:t>
            </a: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4572000" y="3319463"/>
            <a:ext cx="2724150" cy="904874"/>
          </a:xfrm>
          <a:prstGeom prst="wedgeRectCallout">
            <a:avLst>
              <a:gd name="adj1" fmla="val -61853"/>
              <a:gd name="adj2" fmla="val -3035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You can set options for the nucleation, nonlinearity, and cross-affinity</a:t>
            </a: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4975532" y="1138238"/>
            <a:ext cx="3048000" cy="647700"/>
          </a:xfrm>
          <a:prstGeom prst="wedgeRectCallout">
            <a:avLst>
              <a:gd name="adj1" fmla="val -59774"/>
              <a:gd name="adj2" fmla="val 2794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Set the mineral’s initial mass and specific surface area</a:t>
            </a: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1752600" y="152400"/>
            <a:ext cx="2881312" cy="762000"/>
          </a:xfrm>
          <a:prstGeom prst="wedgeRectCallout">
            <a:avLst>
              <a:gd name="adj1" fmla="val -34142"/>
              <a:gd name="adj2" fmla="val 8132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Kinetic Rate Laws from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762000" y="5181600"/>
            <a:ext cx="2031473" cy="742950"/>
          </a:xfrm>
          <a:prstGeom prst="wedgeRectCallout">
            <a:avLst>
              <a:gd name="adj1" fmla="val -31798"/>
              <a:gd name="adj2" fmla="val -814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First, “add” a “Kinetic mineral”</a:t>
            </a: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101332" y="3276600"/>
            <a:ext cx="2968144" cy="731025"/>
          </a:xfrm>
          <a:prstGeom prst="wedgeRectCallout">
            <a:avLst>
              <a:gd name="adj1" fmla="val 33372"/>
              <a:gd name="adj2" fmla="val -8066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Use the built-in rate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l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aw, or click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+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to select other options.</a:t>
            </a:r>
          </a:p>
        </p:txBody>
      </p:sp>
    </p:spTree>
    <p:extLst>
      <p:ext uri="{BB962C8B-B14F-4D97-AF65-F5344CB8AC3E}">
        <p14:creationId xmlns:p14="http://schemas.microsoft.com/office/powerpoint/2010/main" val="236106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75F76C80-7ECF-49CA-9F88-5BD03F7AB1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37" y="533400"/>
            <a:ext cx="7858125" cy="5791200"/>
          </a:xfrm>
          <a:prstGeom prst="rect">
            <a:avLst/>
          </a:prstGeom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371600" y="152400"/>
            <a:ext cx="5181600" cy="762000"/>
          </a:xfrm>
          <a:prstGeom prst="wedgeRectCallout">
            <a:avLst>
              <a:gd name="adj1" fmla="val -33022"/>
              <a:gd name="adj2" fmla="val 8619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Phase2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X1t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and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X2t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contain a symbolic interpreter that can evaluate any rate law</a:t>
            </a: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2724150" y="2813545"/>
            <a:ext cx="952500" cy="274955"/>
          </a:xfrm>
          <a:prstGeom prst="rect">
            <a:avLst/>
          </a:prstGeom>
        </p:spPr>
      </p:pic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3429000" y="3429000"/>
            <a:ext cx="2971800" cy="990600"/>
          </a:xfrm>
          <a:prstGeom prst="wedgeRectCallout">
            <a:avLst>
              <a:gd name="adj1" fmla="val -24880"/>
              <a:gd name="adj2" fmla="val -7328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The equation mimics the rate law set in the previous slide using the built-in rate law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4005373" y="2189022"/>
            <a:ext cx="2457671" cy="762000"/>
          </a:xfrm>
          <a:prstGeom prst="wedgeRectCallout">
            <a:avLst>
              <a:gd name="adj1" fmla="val -64027"/>
              <a:gd name="adj2" fmla="val 4119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Simply type out the form of the rate law</a:t>
            </a:r>
          </a:p>
        </p:txBody>
      </p:sp>
    </p:spTree>
    <p:extLst>
      <p:ext uri="{BB962C8B-B14F-4D97-AF65-F5344CB8AC3E}">
        <p14:creationId xmlns:p14="http://schemas.microsoft.com/office/powerpoint/2010/main" val="1650872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7ABD50B6-24CE-427A-926B-600ED2D239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130"/>
          <a:stretch/>
        </p:blipFill>
        <p:spPr>
          <a:xfrm>
            <a:off x="647700" y="538162"/>
            <a:ext cx="7848600" cy="2709863"/>
          </a:xfrm>
          <a:prstGeom prst="rect">
            <a:avLst/>
          </a:prstGeom>
        </p:spPr>
      </p:pic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577828D9-75B3-4B95-8766-4785780704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262" y="4159134"/>
            <a:ext cx="3705225" cy="2257425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4"/>
          <a:stretch>
            <a:fillRect/>
          </a:stretch>
        </p:blipFill>
        <p:spPr>
          <a:xfrm>
            <a:off x="2757262" y="2814521"/>
            <a:ext cx="900338" cy="274955"/>
          </a:xfrm>
          <a:prstGeom prst="rect">
            <a:avLst/>
          </a:prstGeom>
        </p:spPr>
      </p:pic>
      <p:sp>
        <p:nvSpPr>
          <p:cNvPr id="4" name="Bent Arrow 3"/>
          <p:cNvSpPr/>
          <p:nvPr/>
        </p:nvSpPr>
        <p:spPr>
          <a:xfrm rot="5400000">
            <a:off x="4279865" y="3609119"/>
            <a:ext cx="1407628" cy="975759"/>
          </a:xfrm>
          <a:prstGeom prst="bentArrow">
            <a:avLst>
              <a:gd name="adj1" fmla="val 31058"/>
              <a:gd name="adj2" fmla="val 30502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590800" y="4136791"/>
            <a:ext cx="1609060" cy="362726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862927" y="1799543"/>
            <a:ext cx="2608632" cy="784189"/>
          </a:xfrm>
          <a:prstGeom prst="wedgeRectCallout">
            <a:avLst>
              <a:gd name="adj1" fmla="val -33828"/>
              <a:gd name="adj2" fmla="val 8276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type the BASIC script into an editor…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995389" y="3374134"/>
            <a:ext cx="1359417" cy="392095"/>
          </a:xfrm>
          <a:prstGeom prst="wedgeRectCallout">
            <a:avLst>
              <a:gd name="adj1" fmla="val -34610"/>
              <a:gd name="adj2" fmla="val -8807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Click Edit…</a:t>
            </a: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4876800" y="5486400"/>
            <a:ext cx="4013009" cy="1196371"/>
          </a:xfrm>
          <a:prstGeom prst="wedgeRectCallout">
            <a:avLst>
              <a:gd name="adj1" fmla="val -30307"/>
              <a:gd name="adj2" fmla="val -7298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The mineral’s dissolution rate is calculated from its rate constant, surface area, and saturation. If saturated, however, its precipitation rate is zero.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57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screenshot of a cell phone&#10;&#10;Description automatically generated">
            <a:extLst>
              <a:ext uri="{FF2B5EF4-FFF2-40B4-BE49-F238E27FC236}">
                <a16:creationId xmlns:a16="http://schemas.microsoft.com/office/drawing/2014/main" id="{0E200ADF-71B1-4926-9F96-68A34B835C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977019"/>
            <a:ext cx="3924300" cy="2628900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7B0D999E-D108-4375-9290-6A9C9A7626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933" y="3352800"/>
            <a:ext cx="4345293" cy="3253119"/>
          </a:xfrm>
          <a:prstGeom prst="rect">
            <a:avLst/>
          </a:prstGeom>
        </p:spPr>
      </p:pic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D8B65073-EF36-4C41-8BBC-2A19F60C7E1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636"/>
          <a:stretch/>
        </p:blipFill>
        <p:spPr>
          <a:xfrm>
            <a:off x="647700" y="538162"/>
            <a:ext cx="7848600" cy="2738438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5"/>
          <a:stretch>
            <a:fillRect/>
          </a:stretch>
        </p:blipFill>
        <p:spPr>
          <a:xfrm>
            <a:off x="2752725" y="2823070"/>
            <a:ext cx="876300" cy="274955"/>
          </a:xfrm>
          <a:prstGeom prst="rect">
            <a:avLst/>
          </a:prstGeom>
        </p:spPr>
      </p:pic>
      <p:sp>
        <p:nvSpPr>
          <p:cNvPr id="5" name="Bent Arrow 4"/>
          <p:cNvSpPr/>
          <p:nvPr/>
        </p:nvSpPr>
        <p:spPr>
          <a:xfrm rot="5400000">
            <a:off x="7890668" y="2826575"/>
            <a:ext cx="1219201" cy="735528"/>
          </a:xfrm>
          <a:prstGeom prst="bentArrow">
            <a:avLst>
              <a:gd name="adj1" fmla="val 43255"/>
              <a:gd name="adj2" fmla="val 46771"/>
              <a:gd name="adj3" fmla="val 42348"/>
              <a:gd name="adj4" fmla="val 677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533900" y="3353243"/>
            <a:ext cx="1046530" cy="238568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248400" y="2543547"/>
            <a:ext cx="1828800" cy="392095"/>
          </a:xfrm>
          <a:prstGeom prst="wedgeRectCallout">
            <a:avLst>
              <a:gd name="adj1" fmla="val -26951"/>
              <a:gd name="adj2" fmla="val 835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Click Browse…</a:t>
            </a: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638175" y="5561508"/>
            <a:ext cx="3174809" cy="1000776"/>
          </a:xfrm>
          <a:prstGeom prst="wedgeRectCallout">
            <a:avLst>
              <a:gd name="adj1" fmla="val -13930"/>
              <a:gd name="adj2" fmla="val -7537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The same rate law written in the BASIC language and saved as an external .bas file.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757262" y="1803942"/>
            <a:ext cx="2608632" cy="784189"/>
          </a:xfrm>
          <a:prstGeom prst="wedgeRectCallout">
            <a:avLst>
              <a:gd name="adj1" fmla="val -33828"/>
              <a:gd name="adj2" fmla="val 8276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… or save the BASIC script as a .bas file.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65CA644-68EB-4636-9F97-5BBB912CC0E8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152524" y="3056861"/>
            <a:ext cx="876300" cy="27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19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29F42E08-A4FD-4A16-A7C2-3CE74066CF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37" y="533400"/>
            <a:ext cx="7858125" cy="5791200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2714624" y="2762250"/>
            <a:ext cx="923925" cy="39052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810001" y="2229521"/>
            <a:ext cx="3505200" cy="771525"/>
          </a:xfrm>
          <a:prstGeom prst="wedgeRectCallout">
            <a:avLst>
              <a:gd name="adj1" fmla="val -63677"/>
              <a:gd name="adj2" fmla="val 379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Write and compile a C++ function for maximum flexibility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267200" y="3579754"/>
            <a:ext cx="1613491" cy="554402"/>
          </a:xfrm>
          <a:prstGeom prst="wedgeRectCallout">
            <a:avLst>
              <a:gd name="adj1" fmla="val 14666"/>
              <a:gd name="adj2" fmla="val -1033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Library and function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72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355989"/>
              </p:ext>
            </p:extLst>
          </p:nvPr>
        </p:nvGraphicFramePr>
        <p:xfrm>
          <a:off x="228600" y="2590800"/>
          <a:ext cx="8610600" cy="2306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22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2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2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2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2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Method</a:t>
                      </a:r>
                      <a:r>
                        <a:rPr lang="en-US" sz="1600" baseline="0" dirty="0"/>
                        <a:t> for setting C</a:t>
                      </a:r>
                      <a:r>
                        <a:rPr lang="en-US" sz="1600" dirty="0"/>
                        <a:t>ustom Rate</a:t>
                      </a:r>
                      <a:r>
                        <a:rPr lang="en-US" sz="1600" baseline="0" dirty="0"/>
                        <a:t> Law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Internal</a:t>
                      </a:r>
                      <a:r>
                        <a:rPr lang="en-US" sz="1600" baseline="0" dirty="0"/>
                        <a:t> p</a:t>
                      </a:r>
                      <a:r>
                        <a:rPr lang="en-US" sz="1600" dirty="0"/>
                        <a:t>arameters</a:t>
                      </a:r>
                    </a:p>
                    <a:p>
                      <a:pPr algn="ctr"/>
                      <a:r>
                        <a:rPr lang="en-US" sz="1600" dirty="0"/>
                        <a:t>(RMG Table 5.1)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Helper </a:t>
                      </a:r>
                    </a:p>
                    <a:p>
                      <a:pPr algn="ctr"/>
                      <a:r>
                        <a:rPr lang="en-US" sz="1600" dirty="0"/>
                        <a:t>functions</a:t>
                      </a:r>
                    </a:p>
                    <a:p>
                      <a:pPr algn="ctr"/>
                      <a:r>
                        <a:rPr lang="en-US" sz="1600" dirty="0"/>
                        <a:t>(RMG Table 5.2)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BASIC language syntax</a:t>
                      </a:r>
                    </a:p>
                    <a:p>
                      <a:pPr algn="ctr"/>
                      <a:r>
                        <a:rPr lang="en-US" sz="1600" dirty="0"/>
                        <a:t>(RMG Table 5.3)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Internal parameters</a:t>
                      </a:r>
                    </a:p>
                    <a:p>
                      <a:pPr algn="ctr"/>
                      <a:r>
                        <a:rPr lang="en-US" sz="1600" dirty="0"/>
                        <a:t>(RTMG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Table A.1)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Equation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ym typeface="Wingdings"/>
                        </a:rPr>
                        <a:t>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ym typeface="Wingdings"/>
                        </a:rPr>
                        <a:t>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ym typeface="Wingdings"/>
                        </a:rPr>
                        <a:t>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Script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ym typeface="Wingdings"/>
                        </a:rPr>
                        <a:t>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ym typeface="Wingdings"/>
                        </a:rPr>
                        <a:t>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ym typeface="Wingdings"/>
                        </a:rPr>
                        <a:t>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ym typeface="Wingdings"/>
                        </a:rPr>
                        <a:t>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Script 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ym typeface="Wingdings"/>
                        </a:rPr>
                        <a:t>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ym typeface="Wingdings"/>
                        </a:rPr>
                        <a:t>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ym typeface="Wingdings"/>
                        </a:rPr>
                        <a:t>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ym typeface="Wingdings"/>
                        </a:rPr>
                        <a:t>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Compiled</a:t>
                      </a:r>
                      <a:r>
                        <a:rPr lang="en-US" sz="1600" baseline="0" dirty="0"/>
                        <a:t> f</a:t>
                      </a:r>
                      <a:r>
                        <a:rPr lang="en-US" sz="1600" dirty="0"/>
                        <a:t>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ym typeface="Wingdings"/>
                        </a:rPr>
                        <a:t>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ym typeface="Wingdings"/>
                        </a:rPr>
                        <a:t>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ym typeface="Wingdings"/>
                        </a:rPr>
                        <a:t>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533400" y="457199"/>
            <a:ext cx="4724400" cy="1552575"/>
          </a:xfrm>
          <a:prstGeom prst="wedgeRectCallout">
            <a:avLst>
              <a:gd name="adj1" fmla="val 31404"/>
              <a:gd name="adj2" fmla="val 7121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Your custom rate laws can utilize internal parameters, “helper functions”, and syntax listed in the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Reaction Modeling Guide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(RMG) and the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Reactive Transport Modeling Guide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(RTMG).</a:t>
            </a: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3429000" y="5560218"/>
            <a:ext cx="3873404" cy="776288"/>
          </a:xfrm>
          <a:prstGeom prst="wedgeRectCallout">
            <a:avLst>
              <a:gd name="adj1" fmla="val -31241"/>
              <a:gd name="adj2" fmla="val -9443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For details, see “Custom Rate Laws”  in the GWB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Reaction Modeling Guide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4702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2672</TotalTime>
  <Words>319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109</cp:revision>
  <dcterms:created xsi:type="dcterms:W3CDTF">2013-10-01T15:24:04Z</dcterms:created>
  <dcterms:modified xsi:type="dcterms:W3CDTF">2019-10-11T16:44:59Z</dcterms:modified>
</cp:coreProperties>
</file>