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33" r:id="rId2"/>
    <p:sldId id="323" r:id="rId3"/>
    <p:sldId id="330" r:id="rId4"/>
    <p:sldId id="331" r:id="rId5"/>
    <p:sldId id="327" r:id="rId6"/>
    <p:sldId id="325" r:id="rId7"/>
    <p:sldId id="328" r:id="rId8"/>
    <p:sldId id="326" r:id="rId9"/>
    <p:sldId id="332" r:id="rId10"/>
    <p:sldId id="336" r:id="rId11"/>
    <p:sldId id="33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9018B-6B2B-4AD9-8133-AE4374F4F8F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2C003-8488-47B9-A14D-06155C0E8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41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2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23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45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02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6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81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8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2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F706-B075-4D5E-9E40-256A74D2294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CEBF8-ED54-4C1E-AFD9-E9F911A5F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5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5F2D318-95E3-4BEC-B1B6-818E8431D2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98"/>
          <a:stretch/>
        </p:blipFill>
        <p:spPr>
          <a:xfrm>
            <a:off x="314599" y="0"/>
            <a:ext cx="8829401" cy="632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09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454425"/>
              </p:ext>
            </p:extLst>
          </p:nvPr>
        </p:nvGraphicFramePr>
        <p:xfrm>
          <a:off x="1956920" y="1981200"/>
          <a:ext cx="5166360" cy="3789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22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Method</a:t>
                      </a:r>
                      <a:r>
                        <a:rPr lang="en-US" sz="1600" baseline="0" dirty="0"/>
                        <a:t> for s</a:t>
                      </a:r>
                      <a:r>
                        <a:rPr lang="en-US" sz="1600" dirty="0"/>
                        <a:t>etting Field</a:t>
                      </a:r>
                      <a:r>
                        <a:rPr lang="en-US" sz="1600" baseline="0" dirty="0"/>
                        <a:t> variables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BASIC language syntax</a:t>
                      </a:r>
                    </a:p>
                    <a:p>
                      <a:pPr algn="ctr"/>
                      <a:r>
                        <a:rPr lang="en-US" sz="1600" dirty="0"/>
                        <a:t>(RMG Table 5.3)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Internal parameters</a:t>
                      </a:r>
                    </a:p>
                    <a:p>
                      <a:pPr algn="ctr"/>
                      <a:r>
                        <a:rPr lang="en-US" sz="1600" dirty="0"/>
                        <a:t>(RTMG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Table A.1)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Constant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Random 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Table 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Node</a:t>
                      </a:r>
                      <a:r>
                        <a:rPr lang="en-US" sz="1600" baseline="0" dirty="0"/>
                        <a:t> editor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Equation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ym typeface="Wingdings"/>
                        </a:rPr>
                        <a:t>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Script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ym typeface="Wingdings"/>
                        </a:rPr>
                        <a:t>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ym typeface="Wingdings"/>
                        </a:rPr>
                        <a:t>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Script 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ym typeface="Wingdings"/>
                        </a:rPr>
                        <a:t>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ym typeface="Wingdings"/>
                        </a:rPr>
                        <a:t>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Compiled</a:t>
                      </a:r>
                      <a:r>
                        <a:rPr lang="en-US" sz="1600" baseline="0" dirty="0"/>
                        <a:t> f</a:t>
                      </a:r>
                      <a:r>
                        <a:rPr lang="en-US" sz="1600" dirty="0"/>
                        <a:t>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ym typeface="Wingdings"/>
                        </a:rPr>
                        <a:t>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685800" y="149852"/>
            <a:ext cx="4800600" cy="1447800"/>
          </a:xfrm>
          <a:prstGeom prst="wedgeRectCallout">
            <a:avLst>
              <a:gd name="adj1" fmla="val 29682"/>
              <a:gd name="adj2" fmla="val 70480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latin typeface="Calibri" pitchFamily="34" charset="0"/>
                <a:cs typeface="Calibri" pitchFamily="34" charset="0"/>
              </a:rPr>
              <a:t>Your function for field variables can utilize internal parameters and syntax listed in the</a:t>
            </a:r>
            <a:r>
              <a:rPr lang="en-US" b="1" i="1" dirty="0">
                <a:latin typeface="Calibri" pitchFamily="34" charset="0"/>
                <a:cs typeface="Calibri" pitchFamily="34" charset="0"/>
              </a:rPr>
              <a:t> GWB Reaction Modeling Guide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 (RMG) and the </a:t>
            </a:r>
            <a:r>
              <a:rPr lang="en-US" b="1" i="1" dirty="0">
                <a:latin typeface="Calibri" pitchFamily="34" charset="0"/>
                <a:cs typeface="Calibri" pitchFamily="34" charset="0"/>
              </a:rPr>
              <a:t>GWB Reactive Transport Modeling Guide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 (RTMG).</a:t>
            </a: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926802" y="5954233"/>
            <a:ext cx="7226597" cy="776288"/>
          </a:xfrm>
          <a:prstGeom prst="wedgeRectCallout">
            <a:avLst>
              <a:gd name="adj1" fmla="val -31390"/>
              <a:gd name="adj2" fmla="val -34165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latin typeface="Calibri" pitchFamily="34" charset="0"/>
                <a:cs typeface="Calibri" pitchFamily="34" charset="0"/>
              </a:rPr>
              <a:t>For details, see “Custom Rate Laws”  in the </a:t>
            </a:r>
            <a:r>
              <a:rPr lang="en-US" b="1" i="1" dirty="0">
                <a:latin typeface="Calibri" pitchFamily="34" charset="0"/>
                <a:cs typeface="Calibri" pitchFamily="34" charset="0"/>
              </a:rPr>
              <a:t>GWB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i="1" dirty="0">
                <a:latin typeface="Calibri" pitchFamily="34" charset="0"/>
                <a:cs typeface="Calibri" pitchFamily="34" charset="0"/>
              </a:rPr>
              <a:t>Reaction Modeling Guide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 and “Heterogeneity” in the </a:t>
            </a:r>
            <a:r>
              <a:rPr lang="en-US" b="1" i="1" dirty="0">
                <a:latin typeface="Calibri" pitchFamily="34" charset="0"/>
                <a:cs typeface="Calibri" pitchFamily="34" charset="0"/>
              </a:rPr>
              <a:t>GWB Reactive Transport Modeling Guide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5317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xmlns="" id="{DE2823A1-0AC1-429D-996E-C61A1E681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" y="533400"/>
            <a:ext cx="7839075" cy="5791200"/>
          </a:xfrm>
          <a:prstGeom prst="rect">
            <a:avLst/>
          </a:prstGeom>
        </p:spPr>
      </p:pic>
      <p:sp>
        <p:nvSpPr>
          <p:cNvPr id="3" name="AutoShape 12"/>
          <p:cNvSpPr>
            <a:spLocks noChangeArrowheads="1"/>
          </p:cNvSpPr>
          <p:nvPr/>
        </p:nvSpPr>
        <p:spPr bwMode="auto">
          <a:xfrm>
            <a:off x="6477000" y="1447800"/>
            <a:ext cx="2209799" cy="762000"/>
          </a:xfrm>
          <a:prstGeom prst="wedgeRectCallout">
            <a:avLst>
              <a:gd name="adj1" fmla="val -71583"/>
              <a:gd name="adj2" fmla="val -25014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800" i="1" dirty="0">
                <a:latin typeface="Calibri" pitchFamily="34" charset="0"/>
                <a:cs typeface="Calibri" pitchFamily="34" charset="0"/>
              </a:rPr>
              <a:t>Porosity has been set as a random variable.</a:t>
            </a:r>
          </a:p>
        </p:txBody>
      </p:sp>
    </p:spTree>
    <p:extLst>
      <p:ext uri="{BB962C8B-B14F-4D97-AF65-F5344CB8AC3E}">
        <p14:creationId xmlns:p14="http://schemas.microsoft.com/office/powerpoint/2010/main" val="2900344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xmlns="" id="{32E79BCA-45BC-4347-8381-FF1F58E77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547687"/>
            <a:ext cx="8134350" cy="5762625"/>
          </a:xfrm>
          <a:prstGeom prst="rect">
            <a:avLst/>
          </a:prstGeom>
        </p:spPr>
      </p:pic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1524000" y="682917"/>
            <a:ext cx="3719472" cy="881969"/>
          </a:xfrm>
          <a:prstGeom prst="wedgeRectCallout">
            <a:avLst>
              <a:gd name="adj1" fmla="val -20532"/>
              <a:gd name="adj2" fmla="val 9545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8" tIns="45718" rIns="91438" bIns="45718"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Field variables are constant in space (homogeneous) by default.</a:t>
            </a: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3502544" y="1978052"/>
            <a:ext cx="2362200" cy="609600"/>
          </a:xfrm>
          <a:prstGeom prst="wedgeRectCallout">
            <a:avLst>
              <a:gd name="adj1" fmla="val -60493"/>
              <a:gd name="adj2" fmla="val -33073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800" i="1" dirty="0">
                <a:latin typeface="Calibri" pitchFamily="34" charset="0"/>
                <a:cs typeface="Calibri" pitchFamily="34" charset="0"/>
              </a:rPr>
              <a:t>Click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+</a:t>
            </a:r>
            <a:r>
              <a:rPr lang="en-US" sz="1800" i="1" dirty="0">
                <a:latin typeface="Calibri" pitchFamily="34" charset="0"/>
                <a:cs typeface="Calibri" pitchFamily="34" charset="0"/>
              </a:rPr>
              <a:t> to expand, then  to select options.</a:t>
            </a:r>
          </a:p>
        </p:txBody>
      </p:sp>
      <p:sp>
        <p:nvSpPr>
          <p:cNvPr id="2" name="Isosceles Triangle 1"/>
          <p:cNvSpPr/>
          <p:nvPr/>
        </p:nvSpPr>
        <p:spPr>
          <a:xfrm flipV="1">
            <a:off x="3662321" y="2387627"/>
            <a:ext cx="152400" cy="762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86000" y="2044284"/>
            <a:ext cx="993259" cy="238568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581025" y="2762250"/>
            <a:ext cx="2441059" cy="685800"/>
          </a:xfrm>
          <a:prstGeom prst="wedgeRectCallout">
            <a:avLst>
              <a:gd name="adj1" fmla="val 27312"/>
              <a:gd name="adj2" fmla="val -95283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800" i="1" dirty="0">
                <a:latin typeface="Calibri" pitchFamily="34" charset="0"/>
                <a:cs typeface="Calibri" pitchFamily="34" charset="0"/>
              </a:rPr>
              <a:t>Porosity is 30% throughout the domain.</a:t>
            </a:r>
          </a:p>
        </p:txBody>
      </p:sp>
    </p:spTree>
    <p:extLst>
      <p:ext uri="{BB962C8B-B14F-4D97-AF65-F5344CB8AC3E}">
        <p14:creationId xmlns:p14="http://schemas.microsoft.com/office/powerpoint/2010/main" val="3211975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xmlns="" id="{E2D01E4E-25E3-4AB9-A71E-214EFDF5E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547687"/>
            <a:ext cx="8134350" cy="57626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276475" y="2028384"/>
            <a:ext cx="914400" cy="238568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847725" y="2821615"/>
            <a:ext cx="2667000" cy="969335"/>
          </a:xfrm>
          <a:prstGeom prst="wedgeRectCallout">
            <a:avLst>
              <a:gd name="adj1" fmla="val 22658"/>
              <a:gd name="adj2" fmla="val -85516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800" i="1" dirty="0">
                <a:latin typeface="Calibri" pitchFamily="34" charset="0"/>
                <a:cs typeface="Calibri" pitchFamily="34" charset="0"/>
              </a:rPr>
              <a:t>Porosity varies about a mean of 30% with a standard deviation of 5%.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398750" y="1412405"/>
            <a:ext cx="1661780" cy="440985"/>
          </a:xfrm>
          <a:prstGeom prst="wedgeRectCallout">
            <a:avLst>
              <a:gd name="adj1" fmla="val -33828"/>
              <a:gd name="adj2" fmla="val 8276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8" tIns="45718" rIns="91438" bIns="45718"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Random field</a:t>
            </a:r>
          </a:p>
        </p:txBody>
      </p:sp>
    </p:spTree>
    <p:extLst>
      <p:ext uri="{BB962C8B-B14F-4D97-AF65-F5344CB8AC3E}">
        <p14:creationId xmlns:p14="http://schemas.microsoft.com/office/powerpoint/2010/main" val="4028739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70C7FC2F-A6D7-45CA-8D06-F448B321F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72061"/>
            <a:ext cx="4294162" cy="3257013"/>
          </a:xfrm>
          <a:prstGeom prst="rect">
            <a:avLst/>
          </a:prstGeom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0A8CBBEE-4C14-4883-BACF-EA54255DE6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538" y="3172062"/>
            <a:ext cx="4350493" cy="3257012"/>
          </a:xfrm>
          <a:prstGeom prst="rect">
            <a:avLst/>
          </a:prstGeom>
        </p:spPr>
      </p:pic>
      <p:pic>
        <p:nvPicPr>
          <p:cNvPr id="13" name="Picture 1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xmlns="" id="{7191B6FB-0ACB-4C00-9CA9-8CC6CD2333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39"/>
          <a:stretch/>
        </p:blipFill>
        <p:spPr>
          <a:xfrm>
            <a:off x="661987" y="538162"/>
            <a:ext cx="7820025" cy="1963503"/>
          </a:xfrm>
          <a:prstGeom prst="rect">
            <a:avLst/>
          </a:prstGeom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2571750" y="971550"/>
            <a:ext cx="3135718" cy="784189"/>
          </a:xfrm>
          <a:prstGeom prst="wedgeRectCallout">
            <a:avLst>
              <a:gd name="adj1" fmla="val -33828"/>
              <a:gd name="adj2" fmla="val 8276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8" tIns="45718" rIns="91438" bIns="45718"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Supply values node-by-node from a table dataset.</a:t>
            </a:r>
          </a:p>
        </p:txBody>
      </p:sp>
      <p:sp>
        <p:nvSpPr>
          <p:cNvPr id="4" name="Oval 3"/>
          <p:cNvSpPr/>
          <p:nvPr/>
        </p:nvSpPr>
        <p:spPr>
          <a:xfrm>
            <a:off x="2420015" y="2029934"/>
            <a:ext cx="942310" cy="238568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nt Arrow 5"/>
          <p:cNvSpPr/>
          <p:nvPr/>
        </p:nvSpPr>
        <p:spPr>
          <a:xfrm rot="5400000">
            <a:off x="6714460" y="2307733"/>
            <a:ext cx="1600200" cy="1371600"/>
          </a:xfrm>
          <a:prstGeom prst="bentArrow">
            <a:avLst>
              <a:gd name="adj1" fmla="val 24225"/>
              <a:gd name="adj2" fmla="val 24645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1485900" y="2590800"/>
            <a:ext cx="1743740" cy="656338"/>
          </a:xfrm>
          <a:prstGeom prst="wedgeRectCallout">
            <a:avLst>
              <a:gd name="adj1" fmla="val 23268"/>
              <a:gd name="adj2" fmla="val -80656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800" i="1" dirty="0">
                <a:latin typeface="Calibri" pitchFamily="34" charset="0"/>
                <a:cs typeface="Calibri" pitchFamily="34" charset="0"/>
              </a:rPr>
              <a:t>Read in values from .txt file.</a:t>
            </a:r>
          </a:p>
        </p:txBody>
      </p:sp>
      <p:sp>
        <p:nvSpPr>
          <p:cNvPr id="12" name="Oval 11"/>
          <p:cNvSpPr/>
          <p:nvPr/>
        </p:nvSpPr>
        <p:spPr>
          <a:xfrm>
            <a:off x="4605670" y="3172061"/>
            <a:ext cx="1033130" cy="238568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5791200" y="2631290"/>
            <a:ext cx="1752600" cy="392095"/>
          </a:xfrm>
          <a:prstGeom prst="wedgeRectCallout">
            <a:avLst>
              <a:gd name="adj1" fmla="val -29555"/>
              <a:gd name="adj2" fmla="val -9621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8" tIns="45718" rIns="91438" bIns="45718"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Click Browse…</a:t>
            </a:r>
          </a:p>
        </p:txBody>
      </p:sp>
    </p:spTree>
    <p:extLst>
      <p:ext uri="{BB962C8B-B14F-4D97-AF65-F5344CB8AC3E}">
        <p14:creationId xmlns:p14="http://schemas.microsoft.com/office/powerpoint/2010/main" val="2701625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xmlns="" id="{F93246DB-AC1D-4AEE-B912-07FA0368DF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29"/>
          <a:stretch/>
        </p:blipFill>
        <p:spPr>
          <a:xfrm>
            <a:off x="504825" y="547688"/>
            <a:ext cx="8134350" cy="1951850"/>
          </a:xfrm>
          <a:prstGeom prst="rect">
            <a:avLst/>
          </a:prstGeom>
        </p:spPr>
      </p:pic>
      <p:pic>
        <p:nvPicPr>
          <p:cNvPr id="8" name="Picture 7" descr="A close up of a device&#10;&#10;Description automatically generated">
            <a:extLst>
              <a:ext uri="{FF2B5EF4-FFF2-40B4-BE49-F238E27FC236}">
                <a16:creationId xmlns:a16="http://schemas.microsoft.com/office/drawing/2014/main" xmlns="" id="{8D3289D9-9D00-4E42-89C3-740CF9068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05" y="3038476"/>
            <a:ext cx="6067425" cy="36195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286664" y="2020409"/>
            <a:ext cx="894685" cy="238568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2667000" y="967563"/>
            <a:ext cx="2590800" cy="784189"/>
          </a:xfrm>
          <a:prstGeom prst="wedgeRectCallout">
            <a:avLst>
              <a:gd name="adj1" fmla="val -33828"/>
              <a:gd name="adj2" fmla="val 8276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8" tIns="45718" rIns="91438" bIns="45718"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Enter values into a node-by-node editor.</a:t>
            </a:r>
          </a:p>
        </p:txBody>
      </p:sp>
      <p:sp>
        <p:nvSpPr>
          <p:cNvPr id="5" name="Bent Arrow 4"/>
          <p:cNvSpPr/>
          <p:nvPr/>
        </p:nvSpPr>
        <p:spPr>
          <a:xfrm rot="5400000">
            <a:off x="4152900" y="2476500"/>
            <a:ext cx="1600200" cy="1371600"/>
          </a:xfrm>
          <a:prstGeom prst="bentArrow">
            <a:avLst>
              <a:gd name="adj1" fmla="val 24225"/>
              <a:gd name="adj2" fmla="val 24645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447800" y="3000375"/>
            <a:ext cx="1952625" cy="34290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3090530" y="4281099"/>
            <a:ext cx="2209800" cy="1126055"/>
          </a:xfrm>
          <a:prstGeom prst="wedgeRectCallout">
            <a:avLst>
              <a:gd name="adj1" fmla="val 25097"/>
              <a:gd name="adj2" fmla="val 69358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800" i="1" dirty="0">
                <a:latin typeface="Calibri" pitchFamily="34" charset="0"/>
                <a:cs typeface="Calibri" pitchFamily="34" charset="0"/>
              </a:rPr>
              <a:t>Type or paste values for each nodal block into an editor.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6162675" y="3086100"/>
            <a:ext cx="1371600" cy="411127"/>
          </a:xfrm>
          <a:prstGeom prst="wedgeRectCallout">
            <a:avLst>
              <a:gd name="adj1" fmla="val -29077"/>
              <a:gd name="adj2" fmla="val 89406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800" i="1" dirty="0" err="1">
                <a:latin typeface="Calibri" pitchFamily="34" charset="0"/>
                <a:cs typeface="Calibri" pitchFamily="34" charset="0"/>
              </a:rPr>
              <a:t>Nx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 columns</a:t>
            </a:r>
            <a:endParaRPr lang="en-US" sz="18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457200" y="5913473"/>
            <a:ext cx="985505" cy="411127"/>
          </a:xfrm>
          <a:prstGeom prst="wedgeRectCallout">
            <a:avLst>
              <a:gd name="adj1" fmla="val 67027"/>
              <a:gd name="adj2" fmla="val -29559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800" i="1" dirty="0" err="1">
                <a:latin typeface="Calibri" pitchFamily="34" charset="0"/>
                <a:cs typeface="Calibri" pitchFamily="34" charset="0"/>
              </a:rPr>
              <a:t>Ny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 rows</a:t>
            </a:r>
            <a:endParaRPr lang="en-US" sz="18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2822058" y="2326527"/>
            <a:ext cx="1359417" cy="392095"/>
          </a:xfrm>
          <a:prstGeom prst="wedgeRectCallout">
            <a:avLst>
              <a:gd name="adj1" fmla="val -58856"/>
              <a:gd name="adj2" fmla="val -3113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8" tIns="45718" rIns="91438" bIns="45718"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Click Edit…</a:t>
            </a:r>
          </a:p>
        </p:txBody>
      </p:sp>
    </p:spTree>
    <p:extLst>
      <p:ext uri="{BB962C8B-B14F-4D97-AF65-F5344CB8AC3E}">
        <p14:creationId xmlns:p14="http://schemas.microsoft.com/office/powerpoint/2010/main" val="34045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xmlns="" id="{F0215CCB-22C6-4ABB-8CF7-282CC6994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547687"/>
            <a:ext cx="8134350" cy="5762625"/>
          </a:xfrm>
          <a:prstGeom prst="rect">
            <a:avLst/>
          </a:prstGeom>
        </p:spPr>
      </p:pic>
      <p:sp>
        <p:nvSpPr>
          <p:cNvPr id="3" name="AutoShape 12"/>
          <p:cNvSpPr>
            <a:spLocks noChangeArrowheads="1"/>
          </p:cNvSpPr>
          <p:nvPr/>
        </p:nvSpPr>
        <p:spPr bwMode="auto">
          <a:xfrm>
            <a:off x="781050" y="2802565"/>
            <a:ext cx="2767012" cy="969335"/>
          </a:xfrm>
          <a:prstGeom prst="wedgeRectCallout">
            <a:avLst>
              <a:gd name="adj1" fmla="val 28038"/>
              <a:gd name="adj2" fmla="val -86613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800" i="1" dirty="0">
                <a:latin typeface="Calibri" pitchFamily="34" charset="0"/>
                <a:cs typeface="Calibri" pitchFamily="34" charset="0"/>
              </a:rPr>
              <a:t>Porosity varies periodically over the domain according to a trigonometric function.</a:t>
            </a:r>
          </a:p>
        </p:txBody>
      </p:sp>
      <p:sp>
        <p:nvSpPr>
          <p:cNvPr id="4" name="Oval 3"/>
          <p:cNvSpPr/>
          <p:nvPr/>
        </p:nvSpPr>
        <p:spPr>
          <a:xfrm>
            <a:off x="2277140" y="2020409"/>
            <a:ext cx="923260" cy="238568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609850" y="1428750"/>
            <a:ext cx="3135718" cy="479389"/>
          </a:xfrm>
          <a:prstGeom prst="wedgeRectCallout">
            <a:avLst>
              <a:gd name="adj1" fmla="val -33828"/>
              <a:gd name="adj2" fmla="val 8276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8" tIns="45718" rIns="91438" bIns="45718"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Type in a simple expression.</a:t>
            </a:r>
          </a:p>
        </p:txBody>
      </p:sp>
    </p:spTree>
    <p:extLst>
      <p:ext uri="{BB962C8B-B14F-4D97-AF65-F5344CB8AC3E}">
        <p14:creationId xmlns:p14="http://schemas.microsoft.com/office/powerpoint/2010/main" val="3516000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xmlns="" id="{4E0D392A-9232-463F-839F-393B7B950C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02"/>
          <a:stretch/>
        </p:blipFill>
        <p:spPr>
          <a:xfrm>
            <a:off x="504825" y="547688"/>
            <a:ext cx="8134350" cy="1976438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AF5AEAC0-3F55-4A01-BA01-FC7002FB1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740" y="3504231"/>
            <a:ext cx="4199860" cy="255878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258089" y="2001358"/>
            <a:ext cx="951835" cy="28464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2691145" y="1000125"/>
            <a:ext cx="2290430" cy="784189"/>
          </a:xfrm>
          <a:prstGeom prst="wedgeRectCallout">
            <a:avLst>
              <a:gd name="adj1" fmla="val -33828"/>
              <a:gd name="adj2" fmla="val 8276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8" tIns="45718" rIns="91438" bIns="45718"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Type the BASIC script into an editor</a:t>
            </a:r>
          </a:p>
        </p:txBody>
      </p:sp>
      <p:sp>
        <p:nvSpPr>
          <p:cNvPr id="8" name="Bent Arrow 7"/>
          <p:cNvSpPr/>
          <p:nvPr/>
        </p:nvSpPr>
        <p:spPr>
          <a:xfrm rot="5400000">
            <a:off x="4000500" y="2776902"/>
            <a:ext cx="1600200" cy="1371600"/>
          </a:xfrm>
          <a:prstGeom prst="bentArrow">
            <a:avLst>
              <a:gd name="adj1" fmla="val 24225"/>
              <a:gd name="adj2" fmla="val 24645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658140" y="3468905"/>
            <a:ext cx="1456660" cy="369669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890588" y="4669465"/>
            <a:ext cx="2767012" cy="969335"/>
          </a:xfrm>
          <a:prstGeom prst="wedgeRectCallout">
            <a:avLst>
              <a:gd name="adj1" fmla="val 30800"/>
              <a:gd name="adj2" fmla="val -64634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800" i="1" dirty="0">
                <a:latin typeface="Calibri" pitchFamily="34" charset="0"/>
                <a:cs typeface="Calibri" pitchFamily="34" charset="0"/>
              </a:rPr>
              <a:t>Porosity on the left half of the domain is 30%, and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on the right half is 20%.</a:t>
            </a:r>
            <a:endParaRPr lang="en-US" sz="18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2658140" y="2651969"/>
            <a:ext cx="1359417" cy="392095"/>
          </a:xfrm>
          <a:prstGeom prst="wedgeRectCallout">
            <a:avLst>
              <a:gd name="adj1" fmla="val -34610"/>
              <a:gd name="adj2" fmla="val -8807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8" tIns="45718" rIns="91438" bIns="45718"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Click Edit…</a:t>
            </a:r>
          </a:p>
        </p:txBody>
      </p:sp>
    </p:spTree>
    <p:extLst>
      <p:ext uri="{BB962C8B-B14F-4D97-AF65-F5344CB8AC3E}">
        <p14:creationId xmlns:p14="http://schemas.microsoft.com/office/powerpoint/2010/main" val="1842151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8214ED97-9D43-4DE0-90B3-F3A13C99F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1" y="3499781"/>
            <a:ext cx="4090592" cy="2159177"/>
          </a:xfrm>
          <a:prstGeom prst="rect">
            <a:avLst/>
          </a:prstGeom>
        </p:spPr>
      </p:pic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6BC2A0D3-308E-4F44-BA02-E0450E82F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26" y="3220850"/>
            <a:ext cx="4731270" cy="3542082"/>
          </a:xfrm>
          <a:prstGeom prst="rect">
            <a:avLst/>
          </a:prstGeom>
        </p:spPr>
      </p:pic>
      <p:pic>
        <p:nvPicPr>
          <p:cNvPr id="15" name="Picture 1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xmlns="" id="{08BB1BA1-D41D-4366-843E-DED976B004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26"/>
          <a:stretch/>
        </p:blipFill>
        <p:spPr>
          <a:xfrm>
            <a:off x="504825" y="547687"/>
            <a:ext cx="8134350" cy="198661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324764" y="2010884"/>
            <a:ext cx="780385" cy="275116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2638425" y="990600"/>
            <a:ext cx="3135718" cy="784189"/>
          </a:xfrm>
          <a:prstGeom prst="wedgeRectCallout">
            <a:avLst>
              <a:gd name="adj1" fmla="val -33828"/>
              <a:gd name="adj2" fmla="val 8276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8" tIns="45718" rIns="91438" bIns="45718"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Prepare a script in the BASIC language, save as a .bas file.</a:t>
            </a:r>
          </a:p>
        </p:txBody>
      </p:sp>
      <p:sp>
        <p:nvSpPr>
          <p:cNvPr id="9" name="Oval 8"/>
          <p:cNvSpPr/>
          <p:nvPr/>
        </p:nvSpPr>
        <p:spPr>
          <a:xfrm>
            <a:off x="4419600" y="3206672"/>
            <a:ext cx="910856" cy="238568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413391" y="5334000"/>
            <a:ext cx="3396609" cy="762000"/>
          </a:xfrm>
          <a:prstGeom prst="wedgeRectCallout">
            <a:avLst>
              <a:gd name="adj1" fmla="val -27178"/>
              <a:gd name="adj2" fmla="val -89200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800" i="1" dirty="0">
                <a:latin typeface="Calibri" pitchFamily="34" charset="0"/>
                <a:cs typeface="Calibri" pitchFamily="34" charset="0"/>
              </a:rPr>
              <a:t>Porosity is 50% in the center of the domain, 25% everywhere else.</a:t>
            </a: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88716" y="2815507"/>
            <a:ext cx="1613491" cy="554402"/>
          </a:xfrm>
          <a:prstGeom prst="wedgeRectCallout">
            <a:avLst>
              <a:gd name="adj1" fmla="val 28244"/>
              <a:gd name="adj2" fmla="val 85665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latin typeface="Calibri" pitchFamily="34" charset="0"/>
                <a:cs typeface="Calibri" pitchFamily="34" charset="0"/>
              </a:rPr>
              <a:t>.bas script file</a:t>
            </a:r>
            <a:endParaRPr lang="en-US" sz="18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5791200" y="2621387"/>
            <a:ext cx="1828800" cy="392095"/>
          </a:xfrm>
          <a:prstGeom prst="wedgeRectCallout">
            <a:avLst>
              <a:gd name="adj1" fmla="val -29555"/>
              <a:gd name="adj2" fmla="val -9621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8" tIns="45718" rIns="91438" bIns="45718"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Click Browse…</a:t>
            </a:r>
          </a:p>
        </p:txBody>
      </p:sp>
      <p:sp>
        <p:nvSpPr>
          <p:cNvPr id="18" name="Bent Arrow 17"/>
          <p:cNvSpPr/>
          <p:nvPr/>
        </p:nvSpPr>
        <p:spPr>
          <a:xfrm rot="5400000">
            <a:off x="7604551" y="2763750"/>
            <a:ext cx="1376025" cy="1116529"/>
          </a:xfrm>
          <a:prstGeom prst="bentArrow">
            <a:avLst>
              <a:gd name="adj1" fmla="val 29039"/>
              <a:gd name="adj2" fmla="val 32382"/>
              <a:gd name="adj3" fmla="val 42348"/>
              <a:gd name="adj4" fmla="val 622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589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xmlns="" id="{3A0D646D-A601-4425-9A32-3EB26DEE5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547687"/>
            <a:ext cx="8134350" cy="57626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296189" y="2020408"/>
            <a:ext cx="894685" cy="24654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2590800" y="958629"/>
            <a:ext cx="3581400" cy="784189"/>
          </a:xfrm>
          <a:prstGeom prst="wedgeRectCallout">
            <a:avLst>
              <a:gd name="adj1" fmla="val -33828"/>
              <a:gd name="adj2" fmla="val 8276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8" tIns="45718" rIns="91438" bIns="45718"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Write and compile a C++ function for maximum flexibility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4552950" y="2606362"/>
            <a:ext cx="1828800" cy="392095"/>
          </a:xfrm>
          <a:prstGeom prst="wedgeRectCallout">
            <a:avLst>
              <a:gd name="adj1" fmla="val -29555"/>
              <a:gd name="adj2" fmla="val -9621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8" tIns="45718" rIns="91438" bIns="45718"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Click Browse…</a:t>
            </a:r>
          </a:p>
        </p:txBody>
      </p:sp>
    </p:spTree>
    <p:extLst>
      <p:ext uri="{BB962C8B-B14F-4D97-AF65-F5344CB8AC3E}">
        <p14:creationId xmlns:p14="http://schemas.microsoft.com/office/powerpoint/2010/main" val="1264302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3248</TotalTime>
  <Words>297</Words>
  <Application>Microsoft Office PowerPoint</Application>
  <PresentationFormat>On-screen Show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bfarrell</dc:creator>
  <cp:lastModifiedBy>bfarrell</cp:lastModifiedBy>
  <cp:revision>100</cp:revision>
  <dcterms:created xsi:type="dcterms:W3CDTF">2013-10-01T15:24:04Z</dcterms:created>
  <dcterms:modified xsi:type="dcterms:W3CDTF">2019-10-08T20:51:27Z</dcterms:modified>
</cp:coreProperties>
</file>