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4" r:id="rId2"/>
    <p:sldId id="319" r:id="rId3"/>
    <p:sldId id="330" r:id="rId4"/>
    <p:sldId id="333" r:id="rId5"/>
    <p:sldId id="334" r:id="rId6"/>
    <p:sldId id="325" r:id="rId7"/>
    <p:sldId id="33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9018B-6B2B-4AD9-8133-AE4374F4F8F8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2C003-8488-47B9-A14D-06155C0E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2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4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0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8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8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F706-B075-4D5E-9E40-256A74D2294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F706-B075-4D5E-9E40-256A74D2294F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EBF8-ED54-4C1E-AFD9-E9F911A5F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5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3578"/>
            <a:ext cx="8836917" cy="683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45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63FFEC-F1EF-4830-A1E4-8AB1A4AC4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552450"/>
            <a:ext cx="8039100" cy="5753100"/>
          </a:xfrm>
          <a:prstGeom prst="rect">
            <a:avLst/>
          </a:prstGeom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667000" y="381000"/>
            <a:ext cx="5029200" cy="1090612"/>
          </a:xfrm>
          <a:prstGeom prst="wedgeRectCallout">
            <a:avLst>
              <a:gd name="adj1" fmla="val -34142"/>
              <a:gd name="adj2" fmla="val 813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Supply an equation, BASIC script or script file, or a C/C++ function to describe how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transient field variables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vary in space and time.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04900" y="2381199"/>
            <a:ext cx="2362200" cy="609600"/>
            <a:chOff x="3733800" y="2143125"/>
            <a:chExt cx="2362200" cy="609600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733800" y="2143125"/>
              <a:ext cx="2362200" cy="609600"/>
            </a:xfrm>
            <a:prstGeom prst="wedgeRectCallout">
              <a:avLst>
                <a:gd name="adj1" fmla="val 25028"/>
                <a:gd name="adj2" fmla="val -9760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800" i="1" dirty="0">
                  <a:latin typeface="Calibri" pitchFamily="34" charset="0"/>
                  <a:cs typeface="Calibri" pitchFamily="34" charset="0"/>
                </a:rPr>
                <a:t>Click 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+</a:t>
              </a:r>
              <a:r>
                <a:rPr lang="en-US" sz="1800" i="1" dirty="0">
                  <a:latin typeface="Calibri" pitchFamily="34" charset="0"/>
                  <a:cs typeface="Calibri" pitchFamily="34" charset="0"/>
                </a:rPr>
                <a:t> to expand, then  to select options.</a:t>
              </a:r>
            </a:p>
          </p:txBody>
        </p:sp>
        <p:sp>
          <p:nvSpPr>
            <p:cNvPr id="12" name="Isosceles Triangle 11"/>
            <p:cNvSpPr/>
            <p:nvPr/>
          </p:nvSpPr>
          <p:spPr>
            <a:xfrm flipV="1">
              <a:off x="3890921" y="2554314"/>
              <a:ext cx="152400" cy="762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351596" y="2571750"/>
            <a:ext cx="3229640" cy="1095596"/>
          </a:xfrm>
          <a:prstGeom prst="wedgeRectCallout">
            <a:avLst>
              <a:gd name="adj1" fmla="val 33276"/>
              <a:gd name="adj2" fmla="val -77344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Field variables by default hold steady throughout a run. Check to evaluate at each time step.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789717" y="1846103"/>
            <a:ext cx="791683" cy="27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3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F9A8A3-015E-414A-BB4A-618AF4C71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552450"/>
            <a:ext cx="8039100" cy="5753100"/>
          </a:xfrm>
          <a:prstGeom prst="rect">
            <a:avLst/>
          </a:prstGeom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3307445" y="4000500"/>
            <a:ext cx="3081449" cy="990600"/>
          </a:xfrm>
          <a:prstGeom prst="wedgeRectCallout">
            <a:avLst>
              <a:gd name="adj1" fmla="val -32571"/>
              <a:gd name="adj2" fmla="val -7666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The function sets a heat source in the domain that decays exponentially with time.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0" y="3356787"/>
            <a:ext cx="838200" cy="274955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514600" y="2827355"/>
            <a:ext cx="3135718" cy="479389"/>
          </a:xfrm>
          <a:prstGeom prst="wedgeRectCallout">
            <a:avLst>
              <a:gd name="adj1" fmla="val -33828"/>
              <a:gd name="adj2" fmla="val 827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Type in a simple expression.</a:t>
            </a:r>
          </a:p>
        </p:txBody>
      </p:sp>
    </p:spTree>
    <p:extLst>
      <p:ext uri="{BB962C8B-B14F-4D97-AF65-F5344CB8AC3E}">
        <p14:creationId xmlns:p14="http://schemas.microsoft.com/office/powerpoint/2010/main" val="202030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2F9684-DF88-4048-8BE3-5B5493F1F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576831"/>
            <a:ext cx="8039100" cy="5753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CA078C-28D6-42E9-B16A-5B2310E7A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7" y="3668918"/>
            <a:ext cx="3705225" cy="2257425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5400000">
            <a:off x="4329442" y="2692248"/>
            <a:ext cx="1600200" cy="1371600"/>
          </a:xfrm>
          <a:prstGeom prst="bentArrow">
            <a:avLst>
              <a:gd name="adj1" fmla="val 24225"/>
              <a:gd name="adj2" fmla="val 2464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38968" y="3651339"/>
            <a:ext cx="1609060" cy="32687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2354914"/>
            <a:ext cx="733427" cy="210704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11987" y="4445626"/>
            <a:ext cx="3226981" cy="1274135"/>
          </a:xfrm>
          <a:prstGeom prst="wedgeRectCallout">
            <a:avLst>
              <a:gd name="adj1" fmla="val 64159"/>
              <a:gd name="adj2" fmla="val -3615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The script mimics the Arrhenius equation by evaluating the user-supplied expression for the rate constant at each time step.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867027" y="1415945"/>
            <a:ext cx="2608632" cy="784189"/>
          </a:xfrm>
          <a:prstGeom prst="wedgeRectCallout">
            <a:avLst>
              <a:gd name="adj1" fmla="val -33828"/>
              <a:gd name="adj2" fmla="val 827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You can type the BASIC script into an editor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971800" y="2814567"/>
            <a:ext cx="1359417" cy="392095"/>
          </a:xfrm>
          <a:prstGeom prst="wedgeRectCallout">
            <a:avLst>
              <a:gd name="adj1" fmla="val -34610"/>
              <a:gd name="adj2" fmla="val -8807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Click Edit…</a:t>
            </a:r>
          </a:p>
        </p:txBody>
      </p:sp>
    </p:spTree>
    <p:extLst>
      <p:ext uri="{BB962C8B-B14F-4D97-AF65-F5344CB8AC3E}">
        <p14:creationId xmlns:p14="http://schemas.microsoft.com/office/powerpoint/2010/main" val="115400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42FC2A-4D22-46E4-A949-9C43E2B0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557212"/>
            <a:ext cx="7810500" cy="5743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DADF58-75E3-4EF8-A0EE-15B00B9D8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6" y="3762707"/>
            <a:ext cx="3886200" cy="2152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42F021-C640-4ECA-BFB0-21FEFBDCE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725" y="3216627"/>
            <a:ext cx="4729604" cy="354083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06455" y="2106134"/>
            <a:ext cx="723900" cy="23856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004141" y="1155959"/>
            <a:ext cx="3135718" cy="784189"/>
          </a:xfrm>
          <a:prstGeom prst="wedgeRectCallout">
            <a:avLst>
              <a:gd name="adj1" fmla="val -33828"/>
              <a:gd name="adj2" fmla="val 827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Prepare a script in the BASIC language, save as a .bas file.</a:t>
            </a:r>
          </a:p>
        </p:txBody>
      </p:sp>
      <p:sp>
        <p:nvSpPr>
          <p:cNvPr id="6" name="Bent Arrow 5"/>
          <p:cNvSpPr/>
          <p:nvPr/>
        </p:nvSpPr>
        <p:spPr>
          <a:xfrm rot="5400000">
            <a:off x="7911563" y="2967898"/>
            <a:ext cx="1219201" cy="735528"/>
          </a:xfrm>
          <a:prstGeom prst="bentArrow">
            <a:avLst>
              <a:gd name="adj1" fmla="val 43255"/>
              <a:gd name="adj2" fmla="val 46771"/>
              <a:gd name="adj3" fmla="val 42348"/>
              <a:gd name="adj4" fmla="val 67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311724" y="3216378"/>
            <a:ext cx="1046530" cy="23856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57200" y="5077932"/>
            <a:ext cx="3226981" cy="1274135"/>
          </a:xfrm>
          <a:prstGeom prst="wedgeRectCallout">
            <a:avLst>
              <a:gd name="adj1" fmla="val -13930"/>
              <a:gd name="adj2" fmla="val -7537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The script mimics the Arrhenius equation by evaluating the user-supplied expression for the rate constant at each time step.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50628" y="3051544"/>
            <a:ext cx="1613491" cy="554402"/>
          </a:xfrm>
          <a:prstGeom prst="wedgeRectCallout">
            <a:avLst>
              <a:gd name="adj1" fmla="val 28244"/>
              <a:gd name="adj2" fmla="val 8566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.bas script file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172200" y="2674548"/>
            <a:ext cx="1828800" cy="392095"/>
          </a:xfrm>
          <a:prstGeom prst="wedgeRectCallout">
            <a:avLst>
              <a:gd name="adj1" fmla="val -29555"/>
              <a:gd name="adj2" fmla="val -962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Click Browse…</a:t>
            </a:r>
          </a:p>
        </p:txBody>
      </p:sp>
    </p:spTree>
    <p:extLst>
      <p:ext uri="{BB962C8B-B14F-4D97-AF65-F5344CB8AC3E}">
        <p14:creationId xmlns:p14="http://schemas.microsoft.com/office/powerpoint/2010/main" val="387590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ABE36F-4A3E-4FC2-85C4-76109C4A9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1" y="2609761"/>
            <a:ext cx="6543675" cy="3486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5A5045-24F1-4756-95C9-508C13B9D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841"/>
          <a:stretch/>
        </p:blipFill>
        <p:spPr>
          <a:xfrm>
            <a:off x="666750" y="557213"/>
            <a:ext cx="7810500" cy="1042988"/>
          </a:xfrm>
          <a:prstGeom prst="rect">
            <a:avLst/>
          </a:prstGeom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50716" y="1371600"/>
            <a:ext cx="2438399" cy="838200"/>
          </a:xfrm>
          <a:prstGeom prst="wedgeRectCallout">
            <a:avLst>
              <a:gd name="adj1" fmla="val 9062"/>
              <a:gd name="adj2" fmla="val -9251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Config → </a:t>
            </a:r>
          </a:p>
          <a:p>
            <a:pPr algn="ctr">
              <a:defRPr/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Sorbing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Surfaces…</a:t>
            </a:r>
          </a:p>
        </p:txBody>
      </p:sp>
      <p:sp>
        <p:nvSpPr>
          <p:cNvPr id="8" name="Bent Arrow 7"/>
          <p:cNvSpPr/>
          <p:nvPr/>
        </p:nvSpPr>
        <p:spPr>
          <a:xfrm rot="5400000">
            <a:off x="2895600" y="1752600"/>
            <a:ext cx="1676400" cy="1371600"/>
          </a:xfrm>
          <a:prstGeom prst="bentArrow">
            <a:avLst>
              <a:gd name="adj1" fmla="val 24225"/>
              <a:gd name="adj2" fmla="val 2464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52400" y="4419600"/>
            <a:ext cx="2067127" cy="1066800"/>
          </a:xfrm>
          <a:prstGeom prst="wedgeRectCallout">
            <a:avLst>
              <a:gd name="adj1" fmla="val 27447"/>
              <a:gd name="adj2" fmla="val -8592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Mobility can range from 0 (immobile) to 1 (fully mobile)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.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00162" y="2583180"/>
            <a:ext cx="1214438" cy="28774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648200" y="1604857"/>
            <a:ext cx="2666999" cy="838200"/>
          </a:xfrm>
          <a:prstGeom prst="wedgeRectCallout">
            <a:avLst>
              <a:gd name="adj1" fmla="val -29096"/>
              <a:gd name="adj2" fmla="val 814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Colloid mobility is a transient field variable.</a:t>
            </a:r>
          </a:p>
        </p:txBody>
      </p:sp>
      <p:sp>
        <p:nvSpPr>
          <p:cNvPr id="11" name="Oval 10"/>
          <p:cNvSpPr/>
          <p:nvPr/>
        </p:nvSpPr>
        <p:spPr>
          <a:xfrm>
            <a:off x="2590800" y="3847746"/>
            <a:ext cx="723900" cy="23856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733800" y="3502105"/>
            <a:ext cx="3581400" cy="784189"/>
          </a:xfrm>
          <a:prstGeom prst="wedgeRectCallout">
            <a:avLst>
              <a:gd name="adj1" fmla="val -59954"/>
              <a:gd name="adj2" fmla="val 1496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8" tIns="45718" rIns="91438" bIns="45718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Write and compile a C++ function for maximum flexibility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438400" y="4409985"/>
            <a:ext cx="2419803" cy="1066800"/>
          </a:xfrm>
          <a:prstGeom prst="wedgeRectCallout">
            <a:avLst>
              <a:gd name="adj1" fmla="val -32591"/>
              <a:gd name="adj2" fmla="val -8486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i="1" dirty="0">
                <a:latin typeface="Calibri" pitchFamily="34" charset="0"/>
                <a:cs typeface="Calibri" pitchFamily="34" charset="0"/>
              </a:rPr>
              <a:t>Mobility might depend on ionic strength, pH, surface charge, etc.</a:t>
            </a:r>
            <a:endParaRPr lang="en-US" sz="1800" i="1" baseline="30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5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9255"/>
              </p:ext>
            </p:extLst>
          </p:nvPr>
        </p:nvGraphicFramePr>
        <p:xfrm>
          <a:off x="1956920" y="2590800"/>
          <a:ext cx="5166360" cy="230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2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Method</a:t>
                      </a:r>
                      <a:r>
                        <a:rPr lang="en-US" sz="1600" baseline="0" dirty="0"/>
                        <a:t> for s</a:t>
                      </a:r>
                      <a:r>
                        <a:rPr lang="en-US" sz="1600" dirty="0"/>
                        <a:t>etting Transient</a:t>
                      </a:r>
                      <a:r>
                        <a:rPr lang="en-US" sz="1600" baseline="0" dirty="0"/>
                        <a:t> f</a:t>
                      </a:r>
                      <a:r>
                        <a:rPr lang="en-US" sz="1600" dirty="0"/>
                        <a:t>ield</a:t>
                      </a:r>
                      <a:r>
                        <a:rPr lang="en-US" sz="1600" baseline="0" dirty="0"/>
                        <a:t> variables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BASIC language syntax</a:t>
                      </a:r>
                    </a:p>
                    <a:p>
                      <a:pPr algn="ctr"/>
                      <a:r>
                        <a:rPr lang="en-US" sz="1600" dirty="0"/>
                        <a:t>(RMG Table 5.3)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Internal parameters</a:t>
                      </a:r>
                    </a:p>
                    <a:p>
                      <a:pPr algn="ctr"/>
                      <a:r>
                        <a:rPr lang="en-US" sz="1600" dirty="0"/>
                        <a:t>(RTMG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Table A.1)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Equation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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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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Script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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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Compiled</a:t>
                      </a:r>
                      <a:r>
                        <a:rPr lang="en-US" sz="1600" baseline="0" dirty="0"/>
                        <a:t> f</a:t>
                      </a:r>
                      <a:r>
                        <a:rPr lang="en-US" sz="1600" dirty="0"/>
                        <a:t>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ym typeface="Wingdings"/>
                        </a:rPr>
                        <a:t>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926802" y="5334000"/>
            <a:ext cx="7226597" cy="776288"/>
          </a:xfrm>
          <a:prstGeom prst="wedgeRectCallout">
            <a:avLst>
              <a:gd name="adj1" fmla="val -31390"/>
              <a:gd name="adj2" fmla="val -3416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For details, see “Custom Rate Laws”  in the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GWB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Reaction Modeling Guide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and “Heterogeneity” in the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GWB Reactive Transport Modeling Guide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685800" y="533400"/>
            <a:ext cx="4953000" cy="1447800"/>
          </a:xfrm>
          <a:prstGeom prst="wedgeRectCallout">
            <a:avLst>
              <a:gd name="adj1" fmla="val 29682"/>
              <a:gd name="adj2" fmla="val 7048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Your function for transient field variables can utilize internal parameters and syntax listed in the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 GWB Reaction Modeling Guide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(RMG) and the </a:t>
            </a:r>
            <a:r>
              <a:rPr lang="en-US" b="1" i="1" dirty="0">
                <a:latin typeface="Calibri" pitchFamily="34" charset="0"/>
                <a:cs typeface="Calibri" pitchFamily="34" charset="0"/>
              </a:rPr>
              <a:t>GWB Reactive Transport Modeling Guide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(RTMG).</a:t>
            </a:r>
          </a:p>
        </p:txBody>
      </p:sp>
    </p:spTree>
    <p:extLst>
      <p:ext uri="{BB962C8B-B14F-4D97-AF65-F5344CB8AC3E}">
        <p14:creationId xmlns:p14="http://schemas.microsoft.com/office/powerpoint/2010/main" val="2803034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293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bfarrell</dc:creator>
  <cp:lastModifiedBy>bfarrell</cp:lastModifiedBy>
  <cp:revision>91</cp:revision>
  <dcterms:created xsi:type="dcterms:W3CDTF">2013-10-01T15:24:04Z</dcterms:created>
  <dcterms:modified xsi:type="dcterms:W3CDTF">2020-11-06T22:50:53Z</dcterms:modified>
</cp:coreProperties>
</file>