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15" r:id="rId2"/>
    <p:sldId id="319" r:id="rId3"/>
    <p:sldId id="320" r:id="rId4"/>
    <p:sldId id="321" r:id="rId5"/>
    <p:sldId id="322" r:id="rId6"/>
    <p:sldId id="32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text&#10;&#10;Description automatically generated">
            <a:extLst>
              <a:ext uri="{FF2B5EF4-FFF2-40B4-BE49-F238E27FC236}">
                <a16:creationId xmlns:a16="http://schemas.microsoft.com/office/drawing/2014/main" xmlns="" id="{3FF6687B-2ED4-411A-BB88-4B9190E34A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561975"/>
            <a:ext cx="7620000" cy="57340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9600" y="3072770"/>
            <a:ext cx="7924800" cy="717311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/>
          <a:p>
            <a:pPr algn="ctr" defTabSz="1007734"/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Concentrations and activities</a:t>
            </a:r>
          </a:p>
        </p:txBody>
      </p:sp>
    </p:spTree>
    <p:extLst>
      <p:ext uri="{BB962C8B-B14F-4D97-AF65-F5344CB8AC3E}">
        <p14:creationId xmlns:p14="http://schemas.microsoft.com/office/powerpoint/2010/main" val="1137028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1EDA87A4-9A28-40B6-8758-403BAED87D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50" y="557212"/>
            <a:ext cx="7658100" cy="5743575"/>
          </a:xfrm>
          <a:prstGeom prst="rect">
            <a:avLst/>
          </a:prstGeom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5410200" y="142875"/>
            <a:ext cx="3200400" cy="933450"/>
          </a:xfrm>
          <a:prstGeom prst="wedgeRectCallout">
            <a:avLst>
              <a:gd name="adj1" fmla="val -17888"/>
              <a:gd name="adj2" fmla="val 3215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Enter your fluid composition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Basis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</a:t>
            </a:r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1143000" y="5486400"/>
            <a:ext cx="1447800" cy="838200"/>
          </a:xfrm>
          <a:prstGeom prst="wedgeRectCallout">
            <a:avLst>
              <a:gd name="adj1" fmla="val -35965"/>
              <a:gd name="adj2" fmla="val -7463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Click to add new entries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4724400" y="4953000"/>
            <a:ext cx="1828800" cy="838200"/>
          </a:xfrm>
          <a:prstGeom prst="wedgeRectCallout">
            <a:avLst>
              <a:gd name="adj1" fmla="val -35965"/>
              <a:gd name="adj2" fmla="val -7463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Set temperature of your system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6210300" y="2362200"/>
            <a:ext cx="2857500" cy="838200"/>
          </a:xfrm>
          <a:prstGeom prst="wedgeRectCallout">
            <a:avLst>
              <a:gd name="adj1" fmla="val -61069"/>
              <a:gd name="adj2" fmla="val -3372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Set dissolved concentrations in units of your choice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5C84160D-59DE-4310-A7A3-1E863EC5FE35}"/>
              </a:ext>
            </a:extLst>
          </p:cNvPr>
          <p:cNvSpPr/>
          <p:nvPr/>
        </p:nvSpPr>
        <p:spPr>
          <a:xfrm>
            <a:off x="742949" y="1104900"/>
            <a:ext cx="866775" cy="24765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</a:t>
            </a:r>
          </a:p>
        </p:txBody>
      </p:sp>
    </p:spTree>
    <p:extLst>
      <p:ext uri="{BB962C8B-B14F-4D97-AF65-F5344CB8AC3E}">
        <p14:creationId xmlns:p14="http://schemas.microsoft.com/office/powerpoint/2010/main" val="787215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EC215F26-9F6D-4B09-94DF-AFFDA461E2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50" y="557212"/>
            <a:ext cx="7658100" cy="5743575"/>
          </a:xfrm>
          <a:prstGeom prst="rect">
            <a:avLst/>
          </a:prstGeom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4419600" y="228600"/>
            <a:ext cx="4191000" cy="933450"/>
          </a:xfrm>
          <a:prstGeom prst="wedgeRectCallout">
            <a:avLst>
              <a:gd name="adj1" fmla="val -17888"/>
              <a:gd name="adj2" fmla="val 3215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can swap gases of known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partial pressure or fugacity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into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Basis</a:t>
            </a:r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552450" y="1838325"/>
            <a:ext cx="1600200" cy="838200"/>
          </a:xfrm>
          <a:prstGeom prst="wedgeRectCallout">
            <a:avLst>
              <a:gd name="adj1" fmla="val 70583"/>
              <a:gd name="adj2" fmla="val -3178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O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(g) swapped for O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(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aq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)</a:t>
            </a:r>
            <a:endParaRPr lang="en-US" b="1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3810000" y="2257425"/>
            <a:ext cx="1409700" cy="838200"/>
          </a:xfrm>
          <a:prstGeom prst="wedgeRectCallout">
            <a:avLst>
              <a:gd name="adj1" fmla="val -71362"/>
              <a:gd name="adj2" fmla="val -3372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Swap CO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(g) for H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+</a:t>
            </a:r>
            <a:endParaRPr lang="en-US" b="1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054AB11F-965D-4535-B96B-9DA837E5D0AF}"/>
              </a:ext>
            </a:extLst>
          </p:cNvPr>
          <p:cNvSpPr/>
          <p:nvPr/>
        </p:nvSpPr>
        <p:spPr>
          <a:xfrm>
            <a:off x="752474" y="1114424"/>
            <a:ext cx="923925" cy="25717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15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77C6A4C0-5B0C-435B-B258-6E9FEAC55E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50" y="557212"/>
            <a:ext cx="7658100" cy="5743575"/>
          </a:xfrm>
          <a:prstGeom prst="rect">
            <a:avLst/>
          </a:prstGeom>
        </p:spPr>
      </p:pic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5114928" y="180974"/>
            <a:ext cx="3505200" cy="933450"/>
          </a:xfrm>
          <a:prstGeom prst="wedgeRectCallout">
            <a:avLst>
              <a:gd name="adj1" fmla="val -17888"/>
              <a:gd name="adj2" fmla="val 3215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Results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pane, click Run to execute the calculation.</a:t>
            </a: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1371600" y="4648200"/>
            <a:ext cx="990600" cy="838200"/>
          </a:xfrm>
          <a:prstGeom prst="wedgeRectCallout">
            <a:avLst>
              <a:gd name="adj1" fmla="val 26535"/>
              <a:gd name="adj2" fmla="val 8787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Open text file</a:t>
            </a:r>
            <a:endParaRPr lang="en-US" b="1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2514600" y="4648200"/>
            <a:ext cx="1600200" cy="838200"/>
          </a:xfrm>
          <a:prstGeom prst="wedgeRectCallout">
            <a:avLst>
              <a:gd name="adj1" fmla="val -33361"/>
              <a:gd name="adj2" fmla="val 8559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Plot results with </a:t>
            </a:r>
            <a:r>
              <a:rPr lang="en-US" b="1" i="1" dirty="0" err="1">
                <a:latin typeface="Calibri" pitchFamily="34" charset="0"/>
                <a:cs typeface="Calibri" pitchFamily="34" charset="0"/>
              </a:rPr>
              <a:t>Gtplot</a:t>
            </a:r>
            <a:endParaRPr lang="en-US" b="1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5D6C3C4A-596F-4829-BB32-BD218ECF635D}"/>
              </a:ext>
            </a:extLst>
          </p:cNvPr>
          <p:cNvSpPr/>
          <p:nvPr/>
        </p:nvSpPr>
        <p:spPr>
          <a:xfrm>
            <a:off x="3067049" y="1114424"/>
            <a:ext cx="962025" cy="23812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232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text&#10;&#10;Description automatically generated">
            <a:extLst>
              <a:ext uri="{FF2B5EF4-FFF2-40B4-BE49-F238E27FC236}">
                <a16:creationId xmlns:a16="http://schemas.microsoft.com/office/drawing/2014/main" xmlns="" id="{236EB5FA-3F1F-4347-8773-4649EBB937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561975"/>
            <a:ext cx="7620000" cy="5734050"/>
          </a:xfrm>
          <a:prstGeom prst="rect">
            <a:avLst/>
          </a:prstGeom>
        </p:spPr>
      </p:pic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1476375" y="2219325"/>
            <a:ext cx="2286000" cy="914400"/>
          </a:xfrm>
          <a:prstGeom prst="wedgeRectCallout">
            <a:avLst>
              <a:gd name="adj1" fmla="val 14139"/>
              <a:gd name="adj2" fmla="val 7849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Species listed in order of 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molal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concentration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4143375" y="2219325"/>
            <a:ext cx="1270033" cy="914400"/>
          </a:xfrm>
          <a:prstGeom prst="wedgeRectCallout">
            <a:avLst>
              <a:gd name="adj1" fmla="val 20426"/>
              <a:gd name="adj2" fmla="val 7537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Activity coefficients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5524500" y="2209800"/>
            <a:ext cx="1219200" cy="914400"/>
          </a:xfrm>
          <a:prstGeom prst="wedgeRectCallout">
            <a:avLst>
              <a:gd name="adj1" fmla="val 18983"/>
              <a:gd name="adj2" fmla="val 7745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Species activities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6629400" y="152400"/>
            <a:ext cx="1981200" cy="933450"/>
          </a:xfrm>
          <a:prstGeom prst="wedgeRectCallout">
            <a:avLst>
              <a:gd name="adj1" fmla="val -17888"/>
              <a:gd name="adj2" fmla="val 3215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“View Results” opens text file</a:t>
            </a:r>
          </a:p>
        </p:txBody>
      </p:sp>
    </p:spTree>
    <p:extLst>
      <p:ext uri="{BB962C8B-B14F-4D97-AF65-F5344CB8AC3E}">
        <p14:creationId xmlns:p14="http://schemas.microsoft.com/office/powerpoint/2010/main" val="1147817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close up of a piece of paper&#10;&#10;Description automatically generated">
            <a:extLst>
              <a:ext uri="{FF2B5EF4-FFF2-40B4-BE49-F238E27FC236}">
                <a16:creationId xmlns:a16="http://schemas.microsoft.com/office/drawing/2014/main" xmlns="" id="{81834656-DFE3-4744-A8B4-D99E160B68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50" y="557212"/>
            <a:ext cx="6810375" cy="5295900"/>
          </a:xfrm>
          <a:prstGeom prst="rect">
            <a:avLst/>
          </a:prstGeom>
        </p:spPr>
      </p:pic>
      <p:pic>
        <p:nvPicPr>
          <p:cNvPr id="11" name="Picture 10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A337A4D7-A1F5-476A-A2DF-813BABF4EC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24" y="2370859"/>
            <a:ext cx="3610964" cy="4252913"/>
          </a:xfrm>
          <a:prstGeom prst="rect">
            <a:avLst/>
          </a:prstGeom>
        </p:spPr>
      </p:pic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6705601" y="1327258"/>
            <a:ext cx="2300286" cy="990600"/>
          </a:xfrm>
          <a:prstGeom prst="wedgeRectCallout">
            <a:avLst>
              <a:gd name="adj1" fmla="val 14060"/>
              <a:gd name="adj2" fmla="val 12278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Set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Variable type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, then choose from the list of variables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6986587" y="311365"/>
            <a:ext cx="1981200" cy="933450"/>
          </a:xfrm>
          <a:prstGeom prst="wedgeRectCallout">
            <a:avLst>
              <a:gd name="adj1" fmla="val -17888"/>
              <a:gd name="adj2" fmla="val 3215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“Plot Results” opens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Gtplot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4876800" y="1981200"/>
            <a:ext cx="1685924" cy="336658"/>
          </a:xfrm>
          <a:prstGeom prst="wedgeRectCallout">
            <a:avLst>
              <a:gd name="adj1" fmla="val 13276"/>
              <a:gd name="adj2" fmla="val 12818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Set X and Y axes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EBE0C447-07E5-4452-9389-DCA4E5C881E0}"/>
              </a:ext>
            </a:extLst>
          </p:cNvPr>
          <p:cNvSpPr/>
          <p:nvPr/>
        </p:nvSpPr>
        <p:spPr>
          <a:xfrm>
            <a:off x="5657850" y="2647950"/>
            <a:ext cx="609600" cy="2286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utoShape 12">
            <a:extLst>
              <a:ext uri="{FF2B5EF4-FFF2-40B4-BE49-F238E27FC236}">
                <a16:creationId xmlns:a16="http://schemas.microsoft.com/office/drawing/2014/main" xmlns="" id="{AEBD94B6-6471-44B7-9DB3-13E9AFC945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2764" y="3581400"/>
            <a:ext cx="1903123" cy="797105"/>
          </a:xfrm>
          <a:prstGeom prst="wedgeRectCallout">
            <a:avLst>
              <a:gd name="adj1" fmla="val 10813"/>
              <a:gd name="adj2" fmla="val -8794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Filter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the species for display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106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2323</TotalTime>
  <Words>119</Words>
  <Application>Microsoft Office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bfarrell</cp:lastModifiedBy>
  <cp:revision>97</cp:revision>
  <dcterms:created xsi:type="dcterms:W3CDTF">2013-10-01T15:24:04Z</dcterms:created>
  <dcterms:modified xsi:type="dcterms:W3CDTF">2019-10-15T19:49:20Z</dcterms:modified>
</cp:coreProperties>
</file>