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32" r:id="rId2"/>
    <p:sldId id="333" r:id="rId3"/>
    <p:sldId id="341" r:id="rId4"/>
    <p:sldId id="342" r:id="rId5"/>
    <p:sldId id="33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7CFF-CA9C-44E2-A2D4-6D6161DDA19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7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2EEE-EF02-48C4-844E-3A1487CF769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1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ADC4-EC45-415C-9ACD-45B2D836EA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7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E380-4FA0-4F6D-93FB-4DDD521EEA6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5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3A2-77E3-45A2-8633-240F08DFDB31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7FA7-50AE-41F0-8B42-9B8608A3924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9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223C-0CAB-4FA5-ADDE-5725F391CC7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46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F4BC-2E88-4E3E-9CB9-A564CEBFDC88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9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162A-2A50-4457-81FE-C86CBB0140B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3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3DD7-716B-45E3-826C-E5BED8008F0E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7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521E-17B2-4402-8A9B-35B6E9B8C0C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69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4FA50840-EA1F-4BE8-B878-65B55135FFBC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7213"/>
            <a:ext cx="76200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3072770"/>
            <a:ext cx="7924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 err="1" smtClean="0">
                <a:solidFill>
                  <a:srgbClr val="F79646">
                    <a:lumMod val="75000"/>
                  </a:srgbClr>
                </a:solidFill>
              </a:rPr>
              <a:t>Pitzer</a:t>
            </a:r>
            <a:r>
              <a:rPr lang="en-US" sz="4000" b="1" dirty="0" smtClean="0">
                <a:solidFill>
                  <a:srgbClr val="F79646">
                    <a:lumMod val="75000"/>
                  </a:srgbClr>
                </a:solidFill>
              </a:rPr>
              <a:t> equations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63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557213"/>
            <a:ext cx="763905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7201" y="152400"/>
            <a:ext cx="8229598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GWB’s default thermo dataset,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thermo.tdat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uses an extended form of the Debye-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Huckel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equation for activity coefficient calculations.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029324" y="2438400"/>
            <a:ext cx="2657475" cy="838200"/>
          </a:xfrm>
          <a:prstGeom prst="wedgeRectCallout">
            <a:avLst>
              <a:gd name="adj1" fmla="val -61069"/>
              <a:gd name="adj2" fmla="val -337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This fluid was sampled from an </a:t>
            </a:r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evaporite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bed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628900" y="4800600"/>
            <a:ext cx="39243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method becomes less accurate as ionic strength increases.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6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7213"/>
            <a:ext cx="76200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762000" y="1647702"/>
            <a:ext cx="2743199" cy="3048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36720">
            <a:solidFill>
              <a:srgbClr val="FF3366"/>
            </a:solidFill>
            <a:prstDash val="solid"/>
          </a:ln>
        </p:spPr>
        <p:txBody>
          <a:bodyPr vert="horz" lIns="99000" tIns="54000" rIns="99000" bIns="54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62000" y="2631374"/>
            <a:ext cx="2743199" cy="3048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36720">
            <a:solidFill>
              <a:srgbClr val="FF3366"/>
            </a:solidFill>
            <a:prstDash val="solid"/>
          </a:ln>
        </p:spPr>
        <p:txBody>
          <a:bodyPr vert="horz" lIns="99000" tIns="54000" rIns="99000" bIns="54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066800" y="3200400"/>
            <a:ext cx="5410200" cy="990600"/>
          </a:xfrm>
          <a:prstGeom prst="wedgeRectCallout">
            <a:avLst>
              <a:gd name="adj1" fmla="val -29181"/>
              <a:gd name="adj2" fmla="val -904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Field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evidence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suggests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Halite and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Anhydrite are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in equilibrium with the fluid, in contrast to calculations.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819401" y="152400"/>
            <a:ext cx="3505199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 calculated using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thermo.tdat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70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352675"/>
            <a:ext cx="530542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17"/>
          <a:stretch/>
        </p:blipFill>
        <p:spPr bwMode="auto">
          <a:xfrm>
            <a:off x="762000" y="552450"/>
            <a:ext cx="7620000" cy="108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3400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Open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 Data…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Bent Arrow 4"/>
          <p:cNvSpPr/>
          <p:nvPr/>
        </p:nvSpPr>
        <p:spPr>
          <a:xfrm rot="5400000">
            <a:off x="2819401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48200" y="3653790"/>
            <a:ext cx="4114800" cy="842010"/>
          </a:xfrm>
          <a:prstGeom prst="wedgeRectCallout">
            <a:avLst>
              <a:gd name="adj1" fmla="val -58954"/>
              <a:gd name="adj2" fmla="val -33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 err="1" smtClean="0">
                <a:latin typeface="Calibri" pitchFamily="34" charset="0"/>
                <a:cs typeface="Calibri" pitchFamily="34" charset="0"/>
              </a:rPr>
              <a:t>thermo_hmw.tdat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is the </a:t>
            </a:r>
            <a:r>
              <a:rPr lang="en-US" sz="1800" i="1" dirty="0" err="1" smtClean="0">
                <a:latin typeface="Calibri" pitchFamily="34" charset="0"/>
                <a:cs typeface="Calibri" pitchFamily="34" charset="0"/>
              </a:rPr>
              <a:t>Harvie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-Moller-</a:t>
            </a:r>
            <a:r>
              <a:rPr lang="en-US" sz="1800" i="1" dirty="0" err="1" smtClean="0">
                <a:latin typeface="Calibri" pitchFamily="34" charset="0"/>
                <a:cs typeface="Calibri" pitchFamily="34" charset="0"/>
              </a:rPr>
              <a:t>Weare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formalism of the </a:t>
            </a:r>
            <a:r>
              <a:rPr lang="en-US" sz="1800" i="1" dirty="0" err="1" smtClean="0">
                <a:latin typeface="Calibri" pitchFamily="34" charset="0"/>
                <a:cs typeface="Calibri" pitchFamily="34" charset="0"/>
              </a:rPr>
              <a:t>Pitzer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equations.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828800" y="152400"/>
            <a:ext cx="5410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 datasets utilizing the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Pitzer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equations are designed for application at high ionic strength.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8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7213"/>
            <a:ext cx="76200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1" y="152400"/>
            <a:ext cx="3505199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 calculated using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thermo_hmw.tdat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62000" y="1600200"/>
            <a:ext cx="3200400" cy="5334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36720">
            <a:solidFill>
              <a:srgbClr val="FF3366"/>
            </a:solidFill>
            <a:prstDash val="solid"/>
          </a:ln>
        </p:spPr>
        <p:txBody>
          <a:bodyPr vert="horz" lIns="99000" tIns="54000" rIns="99000" bIns="54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036122" y="2362200"/>
            <a:ext cx="5669478" cy="1295400"/>
          </a:xfrm>
          <a:prstGeom prst="wedgeRectCallout">
            <a:avLst>
              <a:gd name="adj1" fmla="val -29181"/>
              <a:gd name="adj2" fmla="val -904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In the new calculation, Anhydrite and Halite appear very close to being in equilibrium with the fluid, reflecting the success of the </a:t>
            </a:r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Pitzer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equations in highly saline fluids.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131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97</cp:revision>
  <dcterms:created xsi:type="dcterms:W3CDTF">2013-10-01T15:24:04Z</dcterms:created>
  <dcterms:modified xsi:type="dcterms:W3CDTF">2015-12-02T01:01:02Z</dcterms:modified>
</cp:coreProperties>
</file>