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0"/>
  </p:notesMasterIdLst>
  <p:sldIdLst>
    <p:sldId id="328" r:id="rId3"/>
    <p:sldId id="324" r:id="rId4"/>
    <p:sldId id="325" r:id="rId5"/>
    <p:sldId id="326" r:id="rId6"/>
    <p:sldId id="327" r:id="rId7"/>
    <p:sldId id="331" r:id="rId8"/>
    <p:sldId id="32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89018B-6B2B-4AD9-8133-AE4374F4F8F8}" type="datetimeFigureOut">
              <a:rPr lang="en-US" smtClean="0"/>
              <a:t>12/2/2015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72C003-8488-47B9-A14D-06155C0E8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241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27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95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3239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440" y="2129984"/>
            <a:ext cx="7773120" cy="14703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2321" y="3885528"/>
            <a:ext cx="6400800" cy="175266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147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294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44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589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73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883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03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178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67CFF-CA9C-44E2-A2D4-6D6161DDA193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4872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E380-4FA0-4F6D-93FB-4DDD521EEA6A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4956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880" y="4406863"/>
            <a:ext cx="7771680" cy="1362383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880" y="2906225"/>
            <a:ext cx="7771680" cy="1500638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147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2945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244178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5890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07363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48835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90308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31780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B43A2-77E3-45A2-8633-240F08DFDB31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634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6481" y="1604329"/>
            <a:ext cx="4044960" cy="4526396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9680" y="1604329"/>
            <a:ext cx="4046400" cy="4526396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87FA7-50AE-41F0-8B42-9B8608A39243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1190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921" y="275070"/>
            <a:ext cx="8229600" cy="114203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920" y="1535201"/>
            <a:ext cx="403920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726" indent="0">
              <a:buNone/>
              <a:defRPr sz="1800" b="1"/>
            </a:lvl2pPr>
            <a:lvl3pPr marL="829452" indent="0">
              <a:buNone/>
              <a:defRPr sz="1600" b="1"/>
            </a:lvl3pPr>
            <a:lvl4pPr marL="1244178" indent="0">
              <a:buNone/>
              <a:defRPr sz="1500" b="1"/>
            </a:lvl4pPr>
            <a:lvl5pPr marL="1658904" indent="0">
              <a:buNone/>
              <a:defRPr sz="1500" b="1"/>
            </a:lvl5pPr>
            <a:lvl6pPr marL="2073631" indent="0">
              <a:buNone/>
              <a:defRPr sz="1500" b="1"/>
            </a:lvl6pPr>
            <a:lvl7pPr marL="2488357" indent="0">
              <a:buNone/>
              <a:defRPr sz="1500" b="1"/>
            </a:lvl7pPr>
            <a:lvl8pPr marL="2903083" indent="0">
              <a:buNone/>
              <a:defRPr sz="1500" b="1"/>
            </a:lvl8pPr>
            <a:lvl9pPr marL="3317809" indent="0">
              <a:buNone/>
              <a:defRPr sz="1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920" y="2174628"/>
            <a:ext cx="403920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441" y="1535201"/>
            <a:ext cx="404208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726" indent="0">
              <a:buNone/>
              <a:defRPr sz="1800" b="1"/>
            </a:lvl2pPr>
            <a:lvl3pPr marL="829452" indent="0">
              <a:buNone/>
              <a:defRPr sz="1600" b="1"/>
            </a:lvl3pPr>
            <a:lvl4pPr marL="1244178" indent="0">
              <a:buNone/>
              <a:defRPr sz="1500" b="1"/>
            </a:lvl4pPr>
            <a:lvl5pPr marL="1658904" indent="0">
              <a:buNone/>
              <a:defRPr sz="1500" b="1"/>
            </a:lvl5pPr>
            <a:lvl6pPr marL="2073631" indent="0">
              <a:buNone/>
              <a:defRPr sz="1500" b="1"/>
            </a:lvl6pPr>
            <a:lvl7pPr marL="2488357" indent="0">
              <a:buNone/>
              <a:defRPr sz="1500" b="1"/>
            </a:lvl7pPr>
            <a:lvl8pPr marL="2903083" indent="0">
              <a:buNone/>
              <a:defRPr sz="1500" b="1"/>
            </a:lvl8pPr>
            <a:lvl9pPr marL="3317809" indent="0">
              <a:buNone/>
              <a:defRPr sz="1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441" y="2174628"/>
            <a:ext cx="404208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3223C-0CAB-4FA5-ADDE-5725F391CC73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9468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8F4BC-2E88-4E3E-9CB9-A564CEBFDC88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309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5162A-2A50-4457-81FE-C86CBB0140B5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9131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920" y="273629"/>
            <a:ext cx="3008160" cy="1160762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521" y="273629"/>
            <a:ext cx="5112000" cy="585277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920" y="1434391"/>
            <a:ext cx="3008160" cy="4692013"/>
          </a:xfrm>
        </p:spPr>
        <p:txBody>
          <a:bodyPr/>
          <a:lstStyle>
            <a:lvl1pPr marL="0" indent="0">
              <a:buNone/>
              <a:defRPr sz="1300"/>
            </a:lvl1pPr>
            <a:lvl2pPr marL="414726" indent="0">
              <a:buNone/>
              <a:defRPr sz="1100"/>
            </a:lvl2pPr>
            <a:lvl3pPr marL="829452" indent="0">
              <a:buNone/>
              <a:defRPr sz="900"/>
            </a:lvl3pPr>
            <a:lvl4pPr marL="1244178" indent="0">
              <a:buNone/>
              <a:defRPr sz="800"/>
            </a:lvl4pPr>
            <a:lvl5pPr marL="1658904" indent="0">
              <a:buNone/>
              <a:defRPr sz="800"/>
            </a:lvl5pPr>
            <a:lvl6pPr marL="2073631" indent="0">
              <a:buNone/>
              <a:defRPr sz="800"/>
            </a:lvl6pPr>
            <a:lvl7pPr marL="2488357" indent="0">
              <a:buNone/>
              <a:defRPr sz="800"/>
            </a:lvl7pPr>
            <a:lvl8pPr marL="2903083" indent="0">
              <a:buNone/>
              <a:defRPr sz="800"/>
            </a:lvl8pPr>
            <a:lvl9pPr marL="3317809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63DD7-716B-45E3-826C-E5BED8008F0E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4576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2454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801" y="4800025"/>
            <a:ext cx="5486400" cy="56742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801" y="612065"/>
            <a:ext cx="5486400" cy="4115952"/>
          </a:xfrm>
        </p:spPr>
        <p:txBody>
          <a:bodyPr/>
          <a:lstStyle>
            <a:lvl1pPr marL="0" indent="0">
              <a:buNone/>
              <a:defRPr sz="2900"/>
            </a:lvl1pPr>
            <a:lvl2pPr marL="414726" indent="0">
              <a:buNone/>
              <a:defRPr sz="2500"/>
            </a:lvl2pPr>
            <a:lvl3pPr marL="829452" indent="0">
              <a:buNone/>
              <a:defRPr sz="2200"/>
            </a:lvl3pPr>
            <a:lvl4pPr marL="1244178" indent="0">
              <a:buNone/>
              <a:defRPr sz="1800"/>
            </a:lvl4pPr>
            <a:lvl5pPr marL="1658904" indent="0">
              <a:buNone/>
              <a:defRPr sz="1800"/>
            </a:lvl5pPr>
            <a:lvl6pPr marL="2073631" indent="0">
              <a:buNone/>
              <a:defRPr sz="1800"/>
            </a:lvl6pPr>
            <a:lvl7pPr marL="2488357" indent="0">
              <a:buNone/>
              <a:defRPr sz="1800"/>
            </a:lvl7pPr>
            <a:lvl8pPr marL="2903083" indent="0">
              <a:buNone/>
              <a:defRPr sz="1800"/>
            </a:lvl8pPr>
            <a:lvl9pPr marL="3317809" indent="0">
              <a:buNone/>
              <a:defRPr sz="1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801" y="5367444"/>
            <a:ext cx="5486400" cy="805044"/>
          </a:xfrm>
        </p:spPr>
        <p:txBody>
          <a:bodyPr/>
          <a:lstStyle>
            <a:lvl1pPr marL="0" indent="0">
              <a:buNone/>
              <a:defRPr sz="1300"/>
            </a:lvl1pPr>
            <a:lvl2pPr marL="414726" indent="0">
              <a:buNone/>
              <a:defRPr sz="1100"/>
            </a:lvl2pPr>
            <a:lvl3pPr marL="829452" indent="0">
              <a:buNone/>
              <a:defRPr sz="900"/>
            </a:lvl3pPr>
            <a:lvl4pPr marL="1244178" indent="0">
              <a:buNone/>
              <a:defRPr sz="800"/>
            </a:lvl4pPr>
            <a:lvl5pPr marL="1658904" indent="0">
              <a:buNone/>
              <a:defRPr sz="800"/>
            </a:lvl5pPr>
            <a:lvl6pPr marL="2073631" indent="0">
              <a:buNone/>
              <a:defRPr sz="800"/>
            </a:lvl6pPr>
            <a:lvl7pPr marL="2488357" indent="0">
              <a:buNone/>
              <a:defRPr sz="800"/>
            </a:lvl7pPr>
            <a:lvl8pPr marL="2903083" indent="0">
              <a:buNone/>
              <a:defRPr sz="800"/>
            </a:lvl8pPr>
            <a:lvl9pPr marL="3317809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521E-17B2-4402-8A9B-35B6E9B8C0C4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1695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D2EEE-EF02-48C4-844E-3A1487CF769B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4316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760" y="273629"/>
            <a:ext cx="2056320" cy="585709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6480" y="273629"/>
            <a:ext cx="6035040" cy="585709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ADC4-EC45-415C-9ACD-45B2D836EA06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572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602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12/2/2015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865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12/2/2015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12/2/2015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481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12/2/2015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682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12/2/2015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51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12/2/2015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26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8F706-B075-4D5E-9E40-256A74D2294F}" type="datetimeFigureOut">
              <a:rPr lang="en-US" smtClean="0"/>
              <a:t>12/2/2015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758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457171" y="273352"/>
            <a:ext cx="8228763" cy="114500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457171" y="1604841"/>
            <a:ext cx="8228763" cy="452614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en-US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en-US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457171" y="6247906"/>
            <a:ext cx="2130093" cy="47289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rtl="0" hangingPunct="0">
              <a:buNone/>
              <a:tabLst/>
              <a:defRPr lang="en-US" sz="13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defTabSz="829452"/>
            <a:endParaRPr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127054" y="6247906"/>
            <a:ext cx="2898142" cy="47289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ctr" rtl="0" hangingPunct="0">
              <a:buNone/>
              <a:tabLst/>
              <a:defRPr lang="en-US" sz="13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defTabSz="829452"/>
            <a:endParaRPr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555842" y="6247906"/>
            <a:ext cx="2130093" cy="47289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r" rtl="0" hangingPunct="0">
              <a:buNone/>
              <a:tabLst/>
              <a:defRPr lang="en-US" sz="13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defTabSz="829452"/>
            <a:fld id="{4FA50840-EA1F-4BE8-B878-65B55135FFBC}" type="slidenum">
              <a:rPr>
                <a:solidFill>
                  <a:prstClr val="black"/>
                </a:solidFill>
              </a:rPr>
              <a:pPr defTabSz="829452"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93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ctr" rtl="0" hangingPunct="0">
        <a:tabLst/>
        <a:defRPr lang="en-US" sz="40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</p:titleStyle>
    <p:bodyStyle>
      <a:lvl1pPr rtl="0" hangingPunct="0">
        <a:spcBef>
          <a:spcPts val="0"/>
        </a:spcBef>
        <a:spcAft>
          <a:spcPts val="1285"/>
        </a:spcAft>
        <a:tabLst/>
        <a:defRPr lang="en-US" sz="29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148320" y="-4321"/>
            <a:ext cx="8857440" cy="6850800"/>
            <a:chOff x="103" y="-3"/>
            <a:chExt cx="6151" cy="4757"/>
          </a:xfrm>
        </p:grpSpPr>
        <p:sp>
          <p:nvSpPr>
            <p:cNvPr id="3" name="AutoShape 3"/>
            <p:cNvSpPr>
              <a:spLocks noChangeAspect="1" noChangeArrowheads="1" noTextEdit="1"/>
            </p:cNvSpPr>
            <p:nvPr/>
          </p:nvSpPr>
          <p:spPr bwMode="auto">
            <a:xfrm>
              <a:off x="103" y="-3"/>
              <a:ext cx="6151" cy="47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829366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" name="Rectangle 6"/>
            <p:cNvSpPr>
              <a:spLocks noChangeArrowheads="1"/>
            </p:cNvSpPr>
            <p:nvPr/>
          </p:nvSpPr>
          <p:spPr bwMode="auto">
            <a:xfrm>
              <a:off x="942" y="557"/>
              <a:ext cx="4473" cy="3358"/>
            </a:xfrm>
            <a:prstGeom prst="rect">
              <a:avLst/>
            </a:prstGeom>
            <a:solidFill>
              <a:srgbClr val="F4A4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829366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" name="Line 7"/>
            <p:cNvSpPr>
              <a:spLocks noChangeShapeType="1"/>
            </p:cNvSpPr>
            <p:nvPr/>
          </p:nvSpPr>
          <p:spPr bwMode="auto">
            <a:xfrm>
              <a:off x="942" y="1426"/>
              <a:ext cx="4473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829366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7" name="Line 8"/>
            <p:cNvSpPr>
              <a:spLocks noChangeShapeType="1"/>
            </p:cNvSpPr>
            <p:nvPr/>
          </p:nvSpPr>
          <p:spPr bwMode="auto">
            <a:xfrm flipV="1">
              <a:off x="942" y="3803"/>
              <a:ext cx="0" cy="11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829366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Line 9"/>
            <p:cNvSpPr>
              <a:spLocks noChangeShapeType="1"/>
            </p:cNvSpPr>
            <p:nvPr/>
          </p:nvSpPr>
          <p:spPr bwMode="auto">
            <a:xfrm flipV="1">
              <a:off x="2433" y="3803"/>
              <a:ext cx="0" cy="11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829366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" name="Line 10"/>
            <p:cNvSpPr>
              <a:spLocks noChangeShapeType="1"/>
            </p:cNvSpPr>
            <p:nvPr/>
          </p:nvSpPr>
          <p:spPr bwMode="auto">
            <a:xfrm flipV="1">
              <a:off x="3924" y="3803"/>
              <a:ext cx="0" cy="11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829366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" name="Line 11"/>
            <p:cNvSpPr>
              <a:spLocks noChangeShapeType="1"/>
            </p:cNvSpPr>
            <p:nvPr/>
          </p:nvSpPr>
          <p:spPr bwMode="auto">
            <a:xfrm flipV="1">
              <a:off x="5415" y="3803"/>
              <a:ext cx="0" cy="11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829366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Line 12"/>
            <p:cNvSpPr>
              <a:spLocks noChangeShapeType="1"/>
            </p:cNvSpPr>
            <p:nvPr/>
          </p:nvSpPr>
          <p:spPr bwMode="auto">
            <a:xfrm>
              <a:off x="942" y="557"/>
              <a:ext cx="0" cy="11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829366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Line 13"/>
            <p:cNvSpPr>
              <a:spLocks noChangeShapeType="1"/>
            </p:cNvSpPr>
            <p:nvPr/>
          </p:nvSpPr>
          <p:spPr bwMode="auto">
            <a:xfrm>
              <a:off x="2433" y="557"/>
              <a:ext cx="0" cy="11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829366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Line 14"/>
            <p:cNvSpPr>
              <a:spLocks noChangeShapeType="1"/>
            </p:cNvSpPr>
            <p:nvPr/>
          </p:nvSpPr>
          <p:spPr bwMode="auto">
            <a:xfrm>
              <a:off x="3924" y="557"/>
              <a:ext cx="0" cy="11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829366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" name="Line 15"/>
            <p:cNvSpPr>
              <a:spLocks noChangeShapeType="1"/>
            </p:cNvSpPr>
            <p:nvPr/>
          </p:nvSpPr>
          <p:spPr bwMode="auto">
            <a:xfrm>
              <a:off x="5415" y="557"/>
              <a:ext cx="0" cy="11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829366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" name="Line 16"/>
            <p:cNvSpPr>
              <a:spLocks noChangeShapeType="1"/>
            </p:cNvSpPr>
            <p:nvPr/>
          </p:nvSpPr>
          <p:spPr bwMode="auto">
            <a:xfrm>
              <a:off x="942" y="3915"/>
              <a:ext cx="112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829366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" name="Line 17"/>
            <p:cNvSpPr>
              <a:spLocks noChangeShapeType="1"/>
            </p:cNvSpPr>
            <p:nvPr/>
          </p:nvSpPr>
          <p:spPr bwMode="auto">
            <a:xfrm>
              <a:off x="942" y="3540"/>
              <a:ext cx="56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829366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" name="Line 18"/>
            <p:cNvSpPr>
              <a:spLocks noChangeShapeType="1"/>
            </p:cNvSpPr>
            <p:nvPr/>
          </p:nvSpPr>
          <p:spPr bwMode="auto">
            <a:xfrm>
              <a:off x="942" y="3321"/>
              <a:ext cx="56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829366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Line 19"/>
            <p:cNvSpPr>
              <a:spLocks noChangeShapeType="1"/>
            </p:cNvSpPr>
            <p:nvPr/>
          </p:nvSpPr>
          <p:spPr bwMode="auto">
            <a:xfrm>
              <a:off x="942" y="3165"/>
              <a:ext cx="56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829366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Line 20"/>
            <p:cNvSpPr>
              <a:spLocks noChangeShapeType="1"/>
            </p:cNvSpPr>
            <p:nvPr/>
          </p:nvSpPr>
          <p:spPr bwMode="auto">
            <a:xfrm>
              <a:off x="942" y="3045"/>
              <a:ext cx="56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829366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" name="Line 21"/>
            <p:cNvSpPr>
              <a:spLocks noChangeShapeType="1"/>
            </p:cNvSpPr>
            <p:nvPr/>
          </p:nvSpPr>
          <p:spPr bwMode="auto">
            <a:xfrm>
              <a:off x="942" y="2946"/>
              <a:ext cx="56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829366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" name="Line 22"/>
            <p:cNvSpPr>
              <a:spLocks noChangeShapeType="1"/>
            </p:cNvSpPr>
            <p:nvPr/>
          </p:nvSpPr>
          <p:spPr bwMode="auto">
            <a:xfrm>
              <a:off x="942" y="2863"/>
              <a:ext cx="56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829366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" name="Line 23"/>
            <p:cNvSpPr>
              <a:spLocks noChangeShapeType="1"/>
            </p:cNvSpPr>
            <p:nvPr/>
          </p:nvSpPr>
          <p:spPr bwMode="auto">
            <a:xfrm>
              <a:off x="942" y="2791"/>
              <a:ext cx="56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829366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" name="Line 24"/>
            <p:cNvSpPr>
              <a:spLocks noChangeShapeType="1"/>
            </p:cNvSpPr>
            <p:nvPr/>
          </p:nvSpPr>
          <p:spPr bwMode="auto">
            <a:xfrm>
              <a:off x="942" y="2728"/>
              <a:ext cx="56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829366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4" name="Line 25"/>
            <p:cNvSpPr>
              <a:spLocks noChangeShapeType="1"/>
            </p:cNvSpPr>
            <p:nvPr/>
          </p:nvSpPr>
          <p:spPr bwMode="auto">
            <a:xfrm>
              <a:off x="942" y="2670"/>
              <a:ext cx="112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829366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5" name="Line 26"/>
            <p:cNvSpPr>
              <a:spLocks noChangeShapeType="1"/>
            </p:cNvSpPr>
            <p:nvPr/>
          </p:nvSpPr>
          <p:spPr bwMode="auto">
            <a:xfrm>
              <a:off x="942" y="2296"/>
              <a:ext cx="56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829366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" name="Line 27"/>
            <p:cNvSpPr>
              <a:spLocks noChangeShapeType="1"/>
            </p:cNvSpPr>
            <p:nvPr/>
          </p:nvSpPr>
          <p:spPr bwMode="auto">
            <a:xfrm>
              <a:off x="942" y="2077"/>
              <a:ext cx="56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829366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" name="Line 28"/>
            <p:cNvSpPr>
              <a:spLocks noChangeShapeType="1"/>
            </p:cNvSpPr>
            <p:nvPr/>
          </p:nvSpPr>
          <p:spPr bwMode="auto">
            <a:xfrm>
              <a:off x="942" y="1922"/>
              <a:ext cx="56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829366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" name="Line 29"/>
            <p:cNvSpPr>
              <a:spLocks noChangeShapeType="1"/>
            </p:cNvSpPr>
            <p:nvPr/>
          </p:nvSpPr>
          <p:spPr bwMode="auto">
            <a:xfrm>
              <a:off x="942" y="1801"/>
              <a:ext cx="56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829366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9" name="Line 30"/>
            <p:cNvSpPr>
              <a:spLocks noChangeShapeType="1"/>
            </p:cNvSpPr>
            <p:nvPr/>
          </p:nvSpPr>
          <p:spPr bwMode="auto">
            <a:xfrm>
              <a:off x="942" y="1702"/>
              <a:ext cx="56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829366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0" name="Line 31"/>
            <p:cNvSpPr>
              <a:spLocks noChangeShapeType="1"/>
            </p:cNvSpPr>
            <p:nvPr/>
          </p:nvSpPr>
          <p:spPr bwMode="auto">
            <a:xfrm>
              <a:off x="942" y="1619"/>
              <a:ext cx="56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829366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1" name="Line 32"/>
            <p:cNvSpPr>
              <a:spLocks noChangeShapeType="1"/>
            </p:cNvSpPr>
            <p:nvPr/>
          </p:nvSpPr>
          <p:spPr bwMode="auto">
            <a:xfrm>
              <a:off x="942" y="1547"/>
              <a:ext cx="56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829366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48" name="Line 33"/>
            <p:cNvSpPr>
              <a:spLocks noChangeShapeType="1"/>
            </p:cNvSpPr>
            <p:nvPr/>
          </p:nvSpPr>
          <p:spPr bwMode="auto">
            <a:xfrm>
              <a:off x="942" y="1483"/>
              <a:ext cx="56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829366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49" name="Line 34"/>
            <p:cNvSpPr>
              <a:spLocks noChangeShapeType="1"/>
            </p:cNvSpPr>
            <p:nvPr/>
          </p:nvSpPr>
          <p:spPr bwMode="auto">
            <a:xfrm>
              <a:off x="942" y="1426"/>
              <a:ext cx="112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829366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50" name="Line 35"/>
            <p:cNvSpPr>
              <a:spLocks noChangeShapeType="1"/>
            </p:cNvSpPr>
            <p:nvPr/>
          </p:nvSpPr>
          <p:spPr bwMode="auto">
            <a:xfrm>
              <a:off x="942" y="1052"/>
              <a:ext cx="56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829366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51" name="Line 36"/>
            <p:cNvSpPr>
              <a:spLocks noChangeShapeType="1"/>
            </p:cNvSpPr>
            <p:nvPr/>
          </p:nvSpPr>
          <p:spPr bwMode="auto">
            <a:xfrm>
              <a:off x="942" y="833"/>
              <a:ext cx="56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829366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53" name="Line 37"/>
            <p:cNvSpPr>
              <a:spLocks noChangeShapeType="1"/>
            </p:cNvSpPr>
            <p:nvPr/>
          </p:nvSpPr>
          <p:spPr bwMode="auto">
            <a:xfrm>
              <a:off x="942" y="677"/>
              <a:ext cx="56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829366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54" name="Line 38"/>
            <p:cNvSpPr>
              <a:spLocks noChangeShapeType="1"/>
            </p:cNvSpPr>
            <p:nvPr/>
          </p:nvSpPr>
          <p:spPr bwMode="auto">
            <a:xfrm>
              <a:off x="942" y="557"/>
              <a:ext cx="56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829366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55" name="Line 39"/>
            <p:cNvSpPr>
              <a:spLocks noChangeShapeType="1"/>
            </p:cNvSpPr>
            <p:nvPr/>
          </p:nvSpPr>
          <p:spPr bwMode="auto">
            <a:xfrm flipH="1">
              <a:off x="5303" y="3915"/>
              <a:ext cx="112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829366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56" name="Line 40"/>
            <p:cNvSpPr>
              <a:spLocks noChangeShapeType="1"/>
            </p:cNvSpPr>
            <p:nvPr/>
          </p:nvSpPr>
          <p:spPr bwMode="auto">
            <a:xfrm flipH="1">
              <a:off x="5359" y="3540"/>
              <a:ext cx="56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829366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57" name="Line 41"/>
            <p:cNvSpPr>
              <a:spLocks noChangeShapeType="1"/>
            </p:cNvSpPr>
            <p:nvPr/>
          </p:nvSpPr>
          <p:spPr bwMode="auto">
            <a:xfrm flipH="1">
              <a:off x="5359" y="3321"/>
              <a:ext cx="56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829366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58" name="Line 42"/>
            <p:cNvSpPr>
              <a:spLocks noChangeShapeType="1"/>
            </p:cNvSpPr>
            <p:nvPr/>
          </p:nvSpPr>
          <p:spPr bwMode="auto">
            <a:xfrm flipH="1">
              <a:off x="5359" y="3165"/>
              <a:ext cx="56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829366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59" name="Line 43"/>
            <p:cNvSpPr>
              <a:spLocks noChangeShapeType="1"/>
            </p:cNvSpPr>
            <p:nvPr/>
          </p:nvSpPr>
          <p:spPr bwMode="auto">
            <a:xfrm flipH="1">
              <a:off x="5359" y="3045"/>
              <a:ext cx="56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829366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60" name="Line 44"/>
            <p:cNvSpPr>
              <a:spLocks noChangeShapeType="1"/>
            </p:cNvSpPr>
            <p:nvPr/>
          </p:nvSpPr>
          <p:spPr bwMode="auto">
            <a:xfrm flipH="1">
              <a:off x="5359" y="2946"/>
              <a:ext cx="56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829366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61" name="Line 45"/>
            <p:cNvSpPr>
              <a:spLocks noChangeShapeType="1"/>
            </p:cNvSpPr>
            <p:nvPr/>
          </p:nvSpPr>
          <p:spPr bwMode="auto">
            <a:xfrm flipH="1">
              <a:off x="5359" y="2863"/>
              <a:ext cx="56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829366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62" name="Line 46"/>
            <p:cNvSpPr>
              <a:spLocks noChangeShapeType="1"/>
            </p:cNvSpPr>
            <p:nvPr/>
          </p:nvSpPr>
          <p:spPr bwMode="auto">
            <a:xfrm flipH="1">
              <a:off x="5359" y="2791"/>
              <a:ext cx="56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829366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63" name="Line 47"/>
            <p:cNvSpPr>
              <a:spLocks noChangeShapeType="1"/>
            </p:cNvSpPr>
            <p:nvPr/>
          </p:nvSpPr>
          <p:spPr bwMode="auto">
            <a:xfrm flipH="1">
              <a:off x="5359" y="2728"/>
              <a:ext cx="56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829366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64" name="Line 48"/>
            <p:cNvSpPr>
              <a:spLocks noChangeShapeType="1"/>
            </p:cNvSpPr>
            <p:nvPr/>
          </p:nvSpPr>
          <p:spPr bwMode="auto">
            <a:xfrm flipH="1">
              <a:off x="5303" y="2670"/>
              <a:ext cx="112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829366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65" name="Line 49"/>
            <p:cNvSpPr>
              <a:spLocks noChangeShapeType="1"/>
            </p:cNvSpPr>
            <p:nvPr/>
          </p:nvSpPr>
          <p:spPr bwMode="auto">
            <a:xfrm flipH="1">
              <a:off x="5359" y="2296"/>
              <a:ext cx="56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829366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66" name="Line 50"/>
            <p:cNvSpPr>
              <a:spLocks noChangeShapeType="1"/>
            </p:cNvSpPr>
            <p:nvPr/>
          </p:nvSpPr>
          <p:spPr bwMode="auto">
            <a:xfrm flipH="1">
              <a:off x="5359" y="2077"/>
              <a:ext cx="56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829366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67" name="Line 51"/>
            <p:cNvSpPr>
              <a:spLocks noChangeShapeType="1"/>
            </p:cNvSpPr>
            <p:nvPr/>
          </p:nvSpPr>
          <p:spPr bwMode="auto">
            <a:xfrm flipH="1">
              <a:off x="5359" y="1922"/>
              <a:ext cx="56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829366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68" name="Line 52"/>
            <p:cNvSpPr>
              <a:spLocks noChangeShapeType="1"/>
            </p:cNvSpPr>
            <p:nvPr/>
          </p:nvSpPr>
          <p:spPr bwMode="auto">
            <a:xfrm flipH="1">
              <a:off x="5359" y="1801"/>
              <a:ext cx="56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829366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69" name="Line 53"/>
            <p:cNvSpPr>
              <a:spLocks noChangeShapeType="1"/>
            </p:cNvSpPr>
            <p:nvPr/>
          </p:nvSpPr>
          <p:spPr bwMode="auto">
            <a:xfrm flipH="1">
              <a:off x="5359" y="1702"/>
              <a:ext cx="56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829366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70" name="Line 54"/>
            <p:cNvSpPr>
              <a:spLocks noChangeShapeType="1"/>
            </p:cNvSpPr>
            <p:nvPr/>
          </p:nvSpPr>
          <p:spPr bwMode="auto">
            <a:xfrm flipH="1">
              <a:off x="5359" y="1619"/>
              <a:ext cx="56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829366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71" name="Line 55"/>
            <p:cNvSpPr>
              <a:spLocks noChangeShapeType="1"/>
            </p:cNvSpPr>
            <p:nvPr/>
          </p:nvSpPr>
          <p:spPr bwMode="auto">
            <a:xfrm flipH="1">
              <a:off x="5359" y="1547"/>
              <a:ext cx="56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829366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72" name="Line 56"/>
            <p:cNvSpPr>
              <a:spLocks noChangeShapeType="1"/>
            </p:cNvSpPr>
            <p:nvPr/>
          </p:nvSpPr>
          <p:spPr bwMode="auto">
            <a:xfrm flipH="1">
              <a:off x="5359" y="1483"/>
              <a:ext cx="56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829366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73" name="Line 57"/>
            <p:cNvSpPr>
              <a:spLocks noChangeShapeType="1"/>
            </p:cNvSpPr>
            <p:nvPr/>
          </p:nvSpPr>
          <p:spPr bwMode="auto">
            <a:xfrm flipH="1">
              <a:off x="5303" y="1426"/>
              <a:ext cx="112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829366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74" name="Line 58"/>
            <p:cNvSpPr>
              <a:spLocks noChangeShapeType="1"/>
            </p:cNvSpPr>
            <p:nvPr/>
          </p:nvSpPr>
          <p:spPr bwMode="auto">
            <a:xfrm flipH="1">
              <a:off x="5359" y="1052"/>
              <a:ext cx="56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829366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75" name="Line 59"/>
            <p:cNvSpPr>
              <a:spLocks noChangeShapeType="1"/>
            </p:cNvSpPr>
            <p:nvPr/>
          </p:nvSpPr>
          <p:spPr bwMode="auto">
            <a:xfrm flipH="1">
              <a:off x="5359" y="833"/>
              <a:ext cx="56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829366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76" name="Line 60"/>
            <p:cNvSpPr>
              <a:spLocks noChangeShapeType="1"/>
            </p:cNvSpPr>
            <p:nvPr/>
          </p:nvSpPr>
          <p:spPr bwMode="auto">
            <a:xfrm flipH="1">
              <a:off x="5359" y="677"/>
              <a:ext cx="56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829366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77" name="Line 61"/>
            <p:cNvSpPr>
              <a:spLocks noChangeShapeType="1"/>
            </p:cNvSpPr>
            <p:nvPr/>
          </p:nvSpPr>
          <p:spPr bwMode="auto">
            <a:xfrm flipH="1">
              <a:off x="5359" y="557"/>
              <a:ext cx="56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829366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78" name="Line 62"/>
            <p:cNvSpPr>
              <a:spLocks noChangeShapeType="1"/>
            </p:cNvSpPr>
            <p:nvPr/>
          </p:nvSpPr>
          <p:spPr bwMode="auto">
            <a:xfrm flipV="1">
              <a:off x="942" y="557"/>
              <a:ext cx="0" cy="3358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829366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79" name="Line 63"/>
            <p:cNvSpPr>
              <a:spLocks noChangeShapeType="1"/>
            </p:cNvSpPr>
            <p:nvPr/>
          </p:nvSpPr>
          <p:spPr bwMode="auto">
            <a:xfrm>
              <a:off x="942" y="557"/>
              <a:ext cx="4473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829366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80" name="Line 64"/>
            <p:cNvSpPr>
              <a:spLocks noChangeShapeType="1"/>
            </p:cNvSpPr>
            <p:nvPr/>
          </p:nvSpPr>
          <p:spPr bwMode="auto">
            <a:xfrm>
              <a:off x="5415" y="557"/>
              <a:ext cx="0" cy="3358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829366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81" name="Line 65"/>
            <p:cNvSpPr>
              <a:spLocks noChangeShapeType="1"/>
            </p:cNvSpPr>
            <p:nvPr/>
          </p:nvSpPr>
          <p:spPr bwMode="auto">
            <a:xfrm flipH="1">
              <a:off x="942" y="3915"/>
              <a:ext cx="4473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829366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82" name="Rectangle 66"/>
            <p:cNvSpPr>
              <a:spLocks noChangeArrowheads="1"/>
            </p:cNvSpPr>
            <p:nvPr/>
          </p:nvSpPr>
          <p:spPr bwMode="auto">
            <a:xfrm>
              <a:off x="891" y="3970"/>
              <a:ext cx="104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defTabSz="829366"/>
              <a:r>
                <a:rPr lang="en-US" altLang="en-US" sz="2100">
                  <a:solidFill>
                    <a:srgbClr val="000000"/>
                  </a:solidFill>
                </a:rPr>
                <a:t>5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2083" name="Rectangle 67"/>
            <p:cNvSpPr>
              <a:spLocks noChangeArrowheads="1"/>
            </p:cNvSpPr>
            <p:nvPr/>
          </p:nvSpPr>
          <p:spPr bwMode="auto">
            <a:xfrm>
              <a:off x="2382" y="3970"/>
              <a:ext cx="104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defTabSz="829366"/>
              <a:r>
                <a:rPr lang="en-US" altLang="en-US" sz="2100">
                  <a:solidFill>
                    <a:srgbClr val="000000"/>
                  </a:solidFill>
                </a:rPr>
                <a:t>6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2084" name="Rectangle 68"/>
            <p:cNvSpPr>
              <a:spLocks noChangeArrowheads="1"/>
            </p:cNvSpPr>
            <p:nvPr/>
          </p:nvSpPr>
          <p:spPr bwMode="auto">
            <a:xfrm>
              <a:off x="3874" y="3970"/>
              <a:ext cx="104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defTabSz="829366"/>
              <a:r>
                <a:rPr lang="en-US" altLang="en-US" sz="2100">
                  <a:solidFill>
                    <a:srgbClr val="000000"/>
                  </a:solidFill>
                </a:rPr>
                <a:t>7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2085" name="Rectangle 69"/>
            <p:cNvSpPr>
              <a:spLocks noChangeArrowheads="1"/>
            </p:cNvSpPr>
            <p:nvPr/>
          </p:nvSpPr>
          <p:spPr bwMode="auto">
            <a:xfrm>
              <a:off x="5365" y="3970"/>
              <a:ext cx="104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defTabSz="829366"/>
              <a:r>
                <a:rPr lang="en-US" altLang="en-US" sz="2100">
                  <a:solidFill>
                    <a:srgbClr val="000000"/>
                  </a:solidFill>
                </a:rPr>
                <a:t>8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2086" name="Rectangle 70"/>
            <p:cNvSpPr>
              <a:spLocks noChangeArrowheads="1"/>
            </p:cNvSpPr>
            <p:nvPr/>
          </p:nvSpPr>
          <p:spPr bwMode="auto">
            <a:xfrm>
              <a:off x="630" y="3812"/>
              <a:ext cx="259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defTabSz="829366"/>
              <a:r>
                <a:rPr lang="en-US" altLang="en-US" sz="2100">
                  <a:solidFill>
                    <a:srgbClr val="000000"/>
                  </a:solidFill>
                </a:rPr>
                <a:t>.01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2087" name="Rectangle 71"/>
            <p:cNvSpPr>
              <a:spLocks noChangeArrowheads="1"/>
            </p:cNvSpPr>
            <p:nvPr/>
          </p:nvSpPr>
          <p:spPr bwMode="auto">
            <a:xfrm>
              <a:off x="731" y="2567"/>
              <a:ext cx="156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defTabSz="829366"/>
              <a:r>
                <a:rPr lang="en-US" altLang="en-US" sz="2100">
                  <a:solidFill>
                    <a:srgbClr val="000000"/>
                  </a:solidFill>
                </a:rPr>
                <a:t>.1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2088" name="Rectangle 72"/>
            <p:cNvSpPr>
              <a:spLocks noChangeArrowheads="1"/>
            </p:cNvSpPr>
            <p:nvPr/>
          </p:nvSpPr>
          <p:spPr bwMode="auto">
            <a:xfrm>
              <a:off x="785" y="1324"/>
              <a:ext cx="104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defTabSz="829366"/>
              <a:r>
                <a:rPr lang="en-US" altLang="en-US" sz="2100">
                  <a:solidFill>
                    <a:srgbClr val="000000"/>
                  </a:solidFill>
                </a:rPr>
                <a:t>1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2089" name="Rectangle 73"/>
            <p:cNvSpPr>
              <a:spLocks noChangeArrowheads="1"/>
            </p:cNvSpPr>
            <p:nvPr/>
          </p:nvSpPr>
          <p:spPr bwMode="auto">
            <a:xfrm>
              <a:off x="3023" y="4251"/>
              <a:ext cx="319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defTabSz="829366"/>
              <a:r>
                <a:rPr lang="en-US" altLang="en-US" sz="2800">
                  <a:solidFill>
                    <a:srgbClr val="000000"/>
                  </a:solidFill>
                </a:rPr>
                <a:t>pH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2090" name="Rectangle 74"/>
            <p:cNvSpPr>
              <a:spLocks noChangeArrowheads="1"/>
            </p:cNvSpPr>
            <p:nvPr/>
          </p:nvSpPr>
          <p:spPr bwMode="auto">
            <a:xfrm rot="16200000">
              <a:off x="-1254" y="1969"/>
              <a:ext cx="3433" cy="2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defTabSz="829366"/>
              <a:r>
                <a:rPr lang="en-US" altLang="en-US" sz="2700">
                  <a:solidFill>
                    <a:srgbClr val="000000"/>
                  </a:solidFill>
                </a:rPr>
                <a:t>Saturation, some minerals (Q/K)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2091" name="Rectangle 75"/>
            <p:cNvSpPr>
              <a:spLocks noChangeArrowheads="1"/>
            </p:cNvSpPr>
            <p:nvPr/>
          </p:nvSpPr>
          <p:spPr bwMode="auto">
            <a:xfrm>
              <a:off x="3070" y="2828"/>
              <a:ext cx="219" cy="2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defTabSz="829366"/>
              <a:r>
                <a:rPr lang="en-US" altLang="en-US" sz="2600">
                  <a:solidFill>
                    <a:srgbClr val="228B22"/>
                  </a:solidFill>
                  <a:latin typeface="GWBSymbol" pitchFamily="2" charset="0"/>
                </a:rPr>
                <a:t>›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2092" name="Rectangle 76"/>
            <p:cNvSpPr>
              <a:spLocks noChangeArrowheads="1"/>
            </p:cNvSpPr>
            <p:nvPr/>
          </p:nvSpPr>
          <p:spPr bwMode="auto">
            <a:xfrm>
              <a:off x="3070" y="1567"/>
              <a:ext cx="219" cy="2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defTabSz="829366"/>
              <a:r>
                <a:rPr lang="en-US" altLang="en-US" sz="2600">
                  <a:solidFill>
                    <a:srgbClr val="228B22"/>
                  </a:solidFill>
                  <a:latin typeface="GWBSymbol" pitchFamily="2" charset="0"/>
                </a:rPr>
                <a:t>œ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2093" name="Rectangle 77"/>
            <p:cNvSpPr>
              <a:spLocks noChangeArrowheads="1"/>
            </p:cNvSpPr>
            <p:nvPr/>
          </p:nvSpPr>
          <p:spPr bwMode="auto">
            <a:xfrm>
              <a:off x="3070" y="1914"/>
              <a:ext cx="219" cy="2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defTabSz="829366"/>
              <a:r>
                <a:rPr lang="en-US" altLang="en-US" sz="2600">
                  <a:solidFill>
                    <a:srgbClr val="228B22"/>
                  </a:solidFill>
                  <a:latin typeface="GWBSymbol" pitchFamily="2" charset="0"/>
                </a:rPr>
                <a:t>+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2094" name="Rectangle 78"/>
            <p:cNvSpPr>
              <a:spLocks noChangeArrowheads="1"/>
            </p:cNvSpPr>
            <p:nvPr/>
          </p:nvSpPr>
          <p:spPr bwMode="auto">
            <a:xfrm>
              <a:off x="3070" y="1229"/>
              <a:ext cx="219" cy="2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defTabSz="829366"/>
              <a:r>
                <a:rPr lang="en-US" altLang="en-US" sz="2600">
                  <a:solidFill>
                    <a:srgbClr val="228B22"/>
                  </a:solidFill>
                  <a:latin typeface="GWBSymbol" pitchFamily="2" charset="0"/>
                </a:rPr>
                <a:t>,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2095" name="Rectangle 79"/>
            <p:cNvSpPr>
              <a:spLocks noChangeArrowheads="1"/>
            </p:cNvSpPr>
            <p:nvPr/>
          </p:nvSpPr>
          <p:spPr bwMode="auto">
            <a:xfrm>
              <a:off x="3070" y="1435"/>
              <a:ext cx="219" cy="2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defTabSz="829366"/>
              <a:r>
                <a:rPr lang="en-US" altLang="en-US" sz="2600">
                  <a:solidFill>
                    <a:srgbClr val="228B22"/>
                  </a:solidFill>
                  <a:latin typeface="GWBSymbol" pitchFamily="2" charset="0"/>
                </a:rPr>
                <a:t>Ÿ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2096" name="Rectangle 80"/>
            <p:cNvSpPr>
              <a:spLocks noChangeArrowheads="1"/>
            </p:cNvSpPr>
            <p:nvPr/>
          </p:nvSpPr>
          <p:spPr bwMode="auto">
            <a:xfrm>
              <a:off x="2615" y="2693"/>
              <a:ext cx="670" cy="2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defTabSz="829366"/>
              <a:r>
                <a:rPr lang="en-US" altLang="en-US" sz="2200">
                  <a:solidFill>
                    <a:srgbClr val="333333"/>
                  </a:solidFill>
                </a:rPr>
                <a:t>Amrph^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2097" name="Rectangle 81"/>
            <p:cNvSpPr>
              <a:spLocks noChangeArrowheads="1"/>
            </p:cNvSpPr>
            <p:nvPr/>
          </p:nvSpPr>
          <p:spPr bwMode="auto">
            <a:xfrm>
              <a:off x="3291" y="2693"/>
              <a:ext cx="435" cy="2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defTabSz="829366"/>
              <a:r>
                <a:rPr lang="en-US" altLang="en-US" sz="2200">
                  <a:solidFill>
                    <a:srgbClr val="333333"/>
                  </a:solidFill>
                </a:rPr>
                <a:t>silica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2098" name="Rectangle 82"/>
            <p:cNvSpPr>
              <a:spLocks noChangeArrowheads="1"/>
            </p:cNvSpPr>
            <p:nvPr/>
          </p:nvSpPr>
          <p:spPr bwMode="auto">
            <a:xfrm>
              <a:off x="2662" y="1430"/>
              <a:ext cx="1035" cy="2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defTabSz="829366"/>
              <a:r>
                <a:rPr lang="en-US" altLang="en-US" sz="2200">
                  <a:solidFill>
                    <a:srgbClr val="333333"/>
                  </a:solidFill>
                </a:rPr>
                <a:t>Chalcedony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2099" name="Rectangle 83"/>
            <p:cNvSpPr>
              <a:spLocks noChangeArrowheads="1"/>
            </p:cNvSpPr>
            <p:nvPr/>
          </p:nvSpPr>
          <p:spPr bwMode="auto">
            <a:xfrm>
              <a:off x="2685" y="1778"/>
              <a:ext cx="981" cy="2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defTabSz="829366"/>
              <a:r>
                <a:rPr lang="en-US" altLang="en-US" sz="2200">
                  <a:solidFill>
                    <a:srgbClr val="333333"/>
                  </a:solidFill>
                </a:rPr>
                <a:t>Cristobalite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2100" name="Rectangle 84"/>
            <p:cNvSpPr>
              <a:spLocks noChangeArrowheads="1"/>
            </p:cNvSpPr>
            <p:nvPr/>
          </p:nvSpPr>
          <p:spPr bwMode="auto">
            <a:xfrm>
              <a:off x="2891" y="1093"/>
              <a:ext cx="589" cy="2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defTabSz="829366"/>
              <a:r>
                <a:rPr lang="en-US" altLang="en-US" sz="2200">
                  <a:solidFill>
                    <a:srgbClr val="333333"/>
                  </a:solidFill>
                </a:rPr>
                <a:t>Quartz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2101" name="Rectangle 85"/>
            <p:cNvSpPr>
              <a:spLocks noChangeArrowheads="1"/>
            </p:cNvSpPr>
            <p:nvPr/>
          </p:nvSpPr>
          <p:spPr bwMode="auto">
            <a:xfrm>
              <a:off x="2779" y="1299"/>
              <a:ext cx="800" cy="2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defTabSz="829366"/>
              <a:r>
                <a:rPr lang="en-US" altLang="en-US" sz="2200">
                  <a:solidFill>
                    <a:srgbClr val="333333"/>
                  </a:solidFill>
                </a:rPr>
                <a:t>Tridymite</a:t>
              </a:r>
              <a:endParaRPr lang="en-US" alt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49941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713" y="557213"/>
            <a:ext cx="7648575" cy="574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2971800" y="152400"/>
            <a:ext cx="3200400" cy="933450"/>
          </a:xfrm>
          <a:prstGeom prst="wedgeRectCallout">
            <a:avLst>
              <a:gd name="adj1" fmla="val -17888"/>
              <a:gd name="adj2" fmla="val 32158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Enter your fluid composition on the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Basis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pane</a:t>
            </a:r>
            <a:endParaRPr lang="en-US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1143000" y="5791200"/>
            <a:ext cx="1447800" cy="838200"/>
          </a:xfrm>
          <a:prstGeom prst="wedgeRectCallout">
            <a:avLst>
              <a:gd name="adj1" fmla="val -35965"/>
              <a:gd name="adj2" fmla="val -7463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 smtClean="0">
                <a:latin typeface="Calibri" pitchFamily="34" charset="0"/>
                <a:cs typeface="Calibri" pitchFamily="34" charset="0"/>
              </a:rPr>
              <a:t>Click to add new entries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4724400" y="5257800"/>
            <a:ext cx="1828800" cy="838200"/>
          </a:xfrm>
          <a:prstGeom prst="wedgeRectCallout">
            <a:avLst>
              <a:gd name="adj1" fmla="val -35965"/>
              <a:gd name="adj2" fmla="val -7463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 smtClean="0">
                <a:latin typeface="Calibri" pitchFamily="34" charset="0"/>
                <a:cs typeface="Calibri" pitchFamily="34" charset="0"/>
              </a:rPr>
              <a:t>Set temperature of your system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6210300" y="2362200"/>
            <a:ext cx="2857500" cy="838200"/>
          </a:xfrm>
          <a:prstGeom prst="wedgeRectCallout">
            <a:avLst>
              <a:gd name="adj1" fmla="val -61069"/>
              <a:gd name="adj2" fmla="val -33721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 smtClean="0">
                <a:latin typeface="Calibri" pitchFamily="34" charset="0"/>
                <a:cs typeface="Calibri" pitchFamily="34" charset="0"/>
              </a:rPr>
              <a:t>Set dissolved concentrations in units of your choice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5933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713" y="557213"/>
            <a:ext cx="7648575" cy="574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2819400" y="152400"/>
            <a:ext cx="3505200" cy="933450"/>
          </a:xfrm>
          <a:prstGeom prst="wedgeRectCallout">
            <a:avLst>
              <a:gd name="adj1" fmla="val -17888"/>
              <a:gd name="adj2" fmla="val 32158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On the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Results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pane, click Run to execute the calculation.</a:t>
            </a:r>
            <a:endParaRPr lang="en-US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1371600" y="4648200"/>
            <a:ext cx="990600" cy="838200"/>
          </a:xfrm>
          <a:prstGeom prst="wedgeRectCallout">
            <a:avLst>
              <a:gd name="adj1" fmla="val 26535"/>
              <a:gd name="adj2" fmla="val 8787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 smtClean="0">
                <a:latin typeface="Calibri" pitchFamily="34" charset="0"/>
                <a:cs typeface="Calibri" pitchFamily="34" charset="0"/>
              </a:rPr>
              <a:t>Open text file</a:t>
            </a:r>
            <a:endParaRPr lang="en-US" b="1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2514600" y="4648200"/>
            <a:ext cx="1600200" cy="838200"/>
          </a:xfrm>
          <a:prstGeom prst="wedgeRectCallout">
            <a:avLst>
              <a:gd name="adj1" fmla="val -33361"/>
              <a:gd name="adj2" fmla="val 8559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 smtClean="0">
                <a:latin typeface="Calibri" pitchFamily="34" charset="0"/>
                <a:cs typeface="Calibri" pitchFamily="34" charset="0"/>
              </a:rPr>
              <a:t>Plot results with </a:t>
            </a:r>
            <a:r>
              <a:rPr lang="en-US" b="1" i="1" dirty="0" err="1" smtClean="0">
                <a:latin typeface="Calibri" pitchFamily="34" charset="0"/>
                <a:cs typeface="Calibri" pitchFamily="34" charset="0"/>
              </a:rPr>
              <a:t>Gtplot</a:t>
            </a:r>
            <a:endParaRPr lang="en-US" b="1" i="1" baseline="30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7929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3" y="557213"/>
            <a:ext cx="7610475" cy="574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3581400" y="152400"/>
            <a:ext cx="1981200" cy="933450"/>
          </a:xfrm>
          <a:prstGeom prst="wedgeRectCallout">
            <a:avLst>
              <a:gd name="adj1" fmla="val -17888"/>
              <a:gd name="adj2" fmla="val 32158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“View Results” opens text file</a:t>
            </a:r>
            <a:endParaRPr lang="en-US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4267200" y="3810000"/>
            <a:ext cx="2895600" cy="457200"/>
          </a:xfrm>
          <a:prstGeom prst="wedgeRectCallout">
            <a:avLst>
              <a:gd name="adj1" fmla="val -69788"/>
              <a:gd name="adj2" fmla="val 33041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 smtClean="0">
                <a:latin typeface="Calibri" pitchFamily="34" charset="0"/>
                <a:cs typeface="Calibri" pitchFamily="34" charset="0"/>
              </a:rPr>
              <a:t>Oversaturated minerals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4267200" y="4343400"/>
            <a:ext cx="2895600" cy="457200"/>
          </a:xfrm>
          <a:prstGeom prst="wedgeRectCallout">
            <a:avLst>
              <a:gd name="adj1" fmla="val -68458"/>
              <a:gd name="adj2" fmla="val -3189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 err="1" smtClean="0">
                <a:latin typeface="Calibri" pitchFamily="34" charset="0"/>
                <a:cs typeface="Calibri" pitchFamily="34" charset="0"/>
              </a:rPr>
              <a:t>Undersaturated</a:t>
            </a:r>
            <a:r>
              <a:rPr lang="en-US" i="1" dirty="0" smtClean="0">
                <a:latin typeface="Calibri" pitchFamily="34" charset="0"/>
                <a:cs typeface="Calibri" pitchFamily="34" charset="0"/>
              </a:rPr>
              <a:t> minerals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002475" y="4314701"/>
            <a:ext cx="2667000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7540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52450"/>
            <a:ext cx="7591425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2362200"/>
            <a:ext cx="3857625" cy="435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6638151" y="1928256"/>
            <a:ext cx="2371724" cy="685800"/>
          </a:xfrm>
          <a:prstGeom prst="wedgeRectCallout">
            <a:avLst>
              <a:gd name="adj1" fmla="val 16871"/>
              <a:gd name="adj2" fmla="val 11508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 smtClean="0">
                <a:latin typeface="Calibri" pitchFamily="34" charset="0"/>
                <a:cs typeface="Calibri" pitchFamily="34" charset="0"/>
              </a:rPr>
              <a:t>Set “Variable type” to “Mineral saturation”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3581400" y="152400"/>
            <a:ext cx="1981200" cy="933450"/>
          </a:xfrm>
          <a:prstGeom prst="wedgeRectCallout">
            <a:avLst>
              <a:gd name="adj1" fmla="val -17888"/>
              <a:gd name="adj2" fmla="val 32158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“Plot Results” opens </a:t>
            </a:r>
            <a:r>
              <a:rPr lang="en-US" sz="2000" b="1" dirty="0" err="1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Gtplot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4800600" y="1828800"/>
            <a:ext cx="1685924" cy="457200"/>
          </a:xfrm>
          <a:prstGeom prst="wedgeRectCallout">
            <a:avLst>
              <a:gd name="adj1" fmla="val 13276"/>
              <a:gd name="adj2" fmla="val 12818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 smtClean="0">
                <a:latin typeface="Calibri" pitchFamily="34" charset="0"/>
                <a:cs typeface="Calibri" pitchFamily="34" charset="0"/>
              </a:rPr>
              <a:t>Set X and Y axes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AutoShape 12"/>
          <p:cNvSpPr>
            <a:spLocks noChangeArrowheads="1"/>
          </p:cNvSpPr>
          <p:nvPr/>
        </p:nvSpPr>
        <p:spPr bwMode="auto">
          <a:xfrm>
            <a:off x="6611898" y="3505200"/>
            <a:ext cx="2151102" cy="685800"/>
          </a:xfrm>
          <a:prstGeom prst="wedgeRectCallout">
            <a:avLst>
              <a:gd name="adj1" fmla="val 27761"/>
              <a:gd name="adj2" fmla="val -8047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 smtClean="0">
                <a:latin typeface="Calibri" pitchFamily="34" charset="0"/>
                <a:cs typeface="Calibri" pitchFamily="34" charset="0"/>
              </a:rPr>
              <a:t>Only consider minerals with silica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20142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713" y="557213"/>
            <a:ext cx="7648575" cy="574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743200"/>
            <a:ext cx="142875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1905000" y="152400"/>
            <a:ext cx="5334000" cy="933450"/>
          </a:xfrm>
          <a:prstGeom prst="wedgeRectCallout">
            <a:avLst>
              <a:gd name="adj1" fmla="val -17888"/>
              <a:gd name="adj2" fmla="val 32158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You can set your fluid in equilibrium with one or more minerals by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swapping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them into the basis</a:t>
            </a:r>
            <a:endParaRPr lang="en-US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3505200" y="4724400"/>
            <a:ext cx="1600200" cy="838200"/>
          </a:xfrm>
          <a:prstGeom prst="wedgeRectCallout">
            <a:avLst>
              <a:gd name="adj1" fmla="val -35965"/>
              <a:gd name="adj2" fmla="val -7463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 smtClean="0">
                <a:latin typeface="Calibri" pitchFamily="34" charset="0"/>
                <a:cs typeface="Calibri" pitchFamily="34" charset="0"/>
              </a:rPr>
              <a:t>Swap Hematite in for Fe++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AutoShape 12"/>
          <p:cNvSpPr>
            <a:spLocks noChangeArrowheads="1"/>
          </p:cNvSpPr>
          <p:nvPr/>
        </p:nvSpPr>
        <p:spPr bwMode="auto">
          <a:xfrm>
            <a:off x="152400" y="2362200"/>
            <a:ext cx="2057400" cy="838200"/>
          </a:xfrm>
          <a:prstGeom prst="wedgeRectCallout">
            <a:avLst>
              <a:gd name="adj1" fmla="val 60428"/>
              <a:gd name="adj2" fmla="val -3212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 smtClean="0">
                <a:latin typeface="Calibri" pitchFamily="34" charset="0"/>
                <a:cs typeface="Calibri" pitchFamily="34" charset="0"/>
              </a:rPr>
              <a:t>Kaolinite swapped in for Al+++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AutoShape 3"/>
          <p:cNvSpPr>
            <a:spLocks noChangeArrowheads="1"/>
          </p:cNvSpPr>
          <p:nvPr/>
        </p:nvSpPr>
        <p:spPr bwMode="auto">
          <a:xfrm>
            <a:off x="5715000" y="5715000"/>
            <a:ext cx="3200400" cy="933450"/>
          </a:xfrm>
          <a:prstGeom prst="wedgeRectCallout">
            <a:avLst>
              <a:gd name="adj1" fmla="val -17888"/>
              <a:gd name="adj2" fmla="val 32158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Rerun your model to figure the new equilibrium state</a:t>
            </a:r>
            <a:endParaRPr lang="en-US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AutoShape 12"/>
          <p:cNvSpPr>
            <a:spLocks noChangeArrowheads="1"/>
          </p:cNvSpPr>
          <p:nvPr/>
        </p:nvSpPr>
        <p:spPr bwMode="auto">
          <a:xfrm>
            <a:off x="6248400" y="2362200"/>
            <a:ext cx="2057400" cy="838200"/>
          </a:xfrm>
          <a:prstGeom prst="wedgeRectCallout">
            <a:avLst>
              <a:gd name="adj1" fmla="val -60784"/>
              <a:gd name="adj2" fmla="val -30711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 smtClean="0">
                <a:latin typeface="Calibri" pitchFamily="34" charset="0"/>
                <a:cs typeface="Calibri" pitchFamily="34" charset="0"/>
              </a:rPr>
              <a:t>Set an arbitrary mass or volume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658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3" y="557213"/>
            <a:ext cx="7610475" cy="574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AutoShape 12"/>
          <p:cNvSpPr>
            <a:spLocks noChangeArrowheads="1"/>
          </p:cNvSpPr>
          <p:nvPr/>
        </p:nvSpPr>
        <p:spPr bwMode="auto">
          <a:xfrm>
            <a:off x="3886200" y="2209800"/>
            <a:ext cx="5105400" cy="838200"/>
          </a:xfrm>
          <a:prstGeom prst="wedgeRectCallout">
            <a:avLst>
              <a:gd name="adj1" fmla="val -55146"/>
              <a:gd name="adj2" fmla="val -3354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 smtClean="0">
                <a:latin typeface="Calibri" pitchFamily="34" charset="0"/>
                <a:cs typeface="Calibri" pitchFamily="34" charset="0"/>
              </a:rPr>
              <a:t>We set our new fluid in equilibrium with Hematite and Kaolinite, so their saturation indices should be 0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2819400" y="152400"/>
            <a:ext cx="3429000" cy="933450"/>
          </a:xfrm>
          <a:prstGeom prst="wedgeRectCallout">
            <a:avLst>
              <a:gd name="adj1" fmla="val -17888"/>
              <a:gd name="adj2" fmla="val 32158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The new fluid is distinct from the previously defined fluid.</a:t>
            </a:r>
            <a:endParaRPr lang="en-US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06721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929</TotalTime>
  <Words>186</Words>
  <Application>Microsoft Office PowerPoint</Application>
  <PresentationFormat>On-screen Show (4:3)</PresentationFormat>
  <Paragraphs>41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Default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bfarrell</dc:creator>
  <cp:lastModifiedBy>bfarrell</cp:lastModifiedBy>
  <cp:revision>93</cp:revision>
  <dcterms:created xsi:type="dcterms:W3CDTF">2013-10-01T15:24:04Z</dcterms:created>
  <dcterms:modified xsi:type="dcterms:W3CDTF">2015-12-02T23:34:58Z</dcterms:modified>
</cp:coreProperties>
</file>