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9"/>
  </p:notesMasterIdLst>
  <p:sldIdLst>
    <p:sldId id="330" r:id="rId2"/>
    <p:sldId id="325" r:id="rId3"/>
    <p:sldId id="324" r:id="rId4"/>
    <p:sldId id="332" r:id="rId5"/>
    <p:sldId id="326" r:id="rId6"/>
    <p:sldId id="333" r:id="rId7"/>
    <p:sldId id="329" r:id="rId8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25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71" y="13855"/>
            <a:ext cx="8857129" cy="6844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0776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52450"/>
            <a:ext cx="7620000" cy="57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6248400" y="1828800"/>
            <a:ext cx="2743200" cy="1095375"/>
          </a:xfrm>
          <a:prstGeom prst="wedgeRectCallout">
            <a:avLst>
              <a:gd name="adj1" fmla="val -63461"/>
              <a:gd name="adj2" fmla="val -3118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The number of surface sites is proportional to the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sorbing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mineral’s mass</a:t>
            </a:r>
            <a:endParaRPr lang="en-US" b="1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2286000" y="152400"/>
            <a:ext cx="45720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fluid composition and mass of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minerals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76200" y="1981200"/>
            <a:ext cx="2209800" cy="714375"/>
          </a:xfrm>
          <a:prstGeom prst="wedgeRectCallout">
            <a:avLst>
              <a:gd name="adj1" fmla="val 65848"/>
              <a:gd name="adj2" fmla="val -3517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Swap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sorbing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mineral into the basis</a:t>
            </a:r>
            <a:endParaRPr lang="en-US" b="1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252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285"/>
          <a:stretch/>
        </p:blipFill>
        <p:spPr bwMode="auto">
          <a:xfrm>
            <a:off x="762000" y="552450"/>
            <a:ext cx="76200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838" y="2743200"/>
            <a:ext cx="641032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33400" y="1295400"/>
            <a:ext cx="2286000" cy="838200"/>
          </a:xfrm>
          <a:prstGeom prst="wedgeRectCallout">
            <a:avLst>
              <a:gd name="adj1" fmla="val -30298"/>
              <a:gd name="adj2" fmla="val -8122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File → Open →</a:t>
            </a:r>
          </a:p>
          <a:p>
            <a:pPr algn="ctr">
              <a:defRPr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Surfaces…</a:t>
            </a:r>
          </a:p>
        </p:txBody>
      </p:sp>
      <p:sp>
        <p:nvSpPr>
          <p:cNvPr id="6" name="Bent Arrow 5"/>
          <p:cNvSpPr/>
          <p:nvPr/>
        </p:nvSpPr>
        <p:spPr>
          <a:xfrm rot="5400000">
            <a:off x="2819401" y="1676400"/>
            <a:ext cx="1676400" cy="1371601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4191000" y="3352800"/>
            <a:ext cx="3153383" cy="842010"/>
          </a:xfrm>
          <a:prstGeom prst="wedgeRectCallout">
            <a:avLst>
              <a:gd name="adj1" fmla="val -58954"/>
              <a:gd name="adj2" fmla="val -3389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Surface complexation dataset for hydrous ferric oxide.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152400" y="4827270"/>
            <a:ext cx="2743200" cy="811530"/>
          </a:xfrm>
          <a:prstGeom prst="wedgeRectCallout">
            <a:avLst>
              <a:gd name="adj1" fmla="val 13554"/>
              <a:gd name="adj2" fmla="val -8572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add any number of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surfaces.</a:t>
            </a:r>
          </a:p>
        </p:txBody>
      </p:sp>
    </p:spTree>
    <p:extLst>
      <p:ext uri="{BB962C8B-B14F-4D97-AF65-F5344CB8AC3E}">
        <p14:creationId xmlns:p14="http://schemas.microsoft.com/office/powerpoint/2010/main" val="160966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0"/>
            <a:ext cx="762000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285"/>
          <a:stretch/>
        </p:blipFill>
        <p:spPr bwMode="auto">
          <a:xfrm>
            <a:off x="762000" y="552450"/>
            <a:ext cx="76200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533400" y="1295400"/>
            <a:ext cx="2286000" cy="838200"/>
          </a:xfrm>
          <a:prstGeom prst="wedgeRectCallout">
            <a:avLst>
              <a:gd name="adj1" fmla="val -30298"/>
              <a:gd name="adj2" fmla="val -8122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File → View →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…\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FeOH.sdat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Bent Arrow 3"/>
          <p:cNvSpPr/>
          <p:nvPr/>
        </p:nvSpPr>
        <p:spPr>
          <a:xfrm rot="5400000">
            <a:off x="2933701" y="1562100"/>
            <a:ext cx="1447800" cy="1371603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819900" y="5253990"/>
            <a:ext cx="2171700" cy="842010"/>
          </a:xfrm>
          <a:prstGeom prst="wedgeRectCallout">
            <a:avLst>
              <a:gd name="adj1" fmla="val -35145"/>
              <a:gd name="adj2" fmla="val -9045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Hematite surface site density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76200" y="3958590"/>
            <a:ext cx="2095499" cy="842010"/>
          </a:xfrm>
          <a:prstGeom prst="wedgeRectCallout">
            <a:avLst>
              <a:gd name="adj1" fmla="val 26673"/>
              <a:gd name="adj2" fmla="val -9724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Surface complexes in the dataset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2743200" y="152400"/>
            <a:ext cx="36576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view the loaded dataset of surface reactions in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TEdit</a:t>
            </a: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2228854" y="5863590"/>
            <a:ext cx="2647946" cy="842010"/>
          </a:xfrm>
          <a:prstGeom prst="wedgeRectCallout">
            <a:avLst>
              <a:gd name="adj1" fmla="val -68782"/>
              <a:gd name="adj2" fmla="val -2710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The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sorbing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minerals contain the surface sites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458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52450"/>
            <a:ext cx="7620000" cy="57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2819400" y="152400"/>
            <a:ext cx="35052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Results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pane, click Run to execute the calculation.</a:t>
            </a: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1371600" y="4495800"/>
            <a:ext cx="990600" cy="838200"/>
          </a:xfrm>
          <a:prstGeom prst="wedgeRectCallout">
            <a:avLst>
              <a:gd name="adj1" fmla="val 26535"/>
              <a:gd name="adj2" fmla="val 8787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Open text file</a:t>
            </a:r>
            <a:endParaRPr lang="en-US" b="1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514600" y="4495800"/>
            <a:ext cx="1600200" cy="838200"/>
          </a:xfrm>
          <a:prstGeom prst="wedgeRectCallout">
            <a:avLst>
              <a:gd name="adj1" fmla="val -33361"/>
              <a:gd name="adj2" fmla="val 8559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Plot results with </a:t>
            </a:r>
            <a:r>
              <a:rPr lang="en-US" b="1" i="1" dirty="0" err="1">
                <a:latin typeface="Calibri" pitchFamily="34" charset="0"/>
                <a:cs typeface="Calibri" pitchFamily="34" charset="0"/>
              </a:rPr>
              <a:t>Gtplot</a:t>
            </a:r>
            <a:endParaRPr lang="en-US" b="1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453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457200"/>
            <a:ext cx="763905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4419600" y="4038600"/>
            <a:ext cx="3733800" cy="914400"/>
          </a:xfrm>
          <a:prstGeom prst="wedgeRectCallout">
            <a:avLst>
              <a:gd name="adj1" fmla="val -10606"/>
              <a:gd name="adj2" fmla="val 8057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System Eh is followed by Nernst Eh calculated for decoupled redox pairs 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581400" y="152400"/>
            <a:ext cx="19812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“View Results” opens text file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410200" y="1571625"/>
            <a:ext cx="3429000" cy="714375"/>
          </a:xfrm>
          <a:prstGeom prst="wedgeRectCallout">
            <a:avLst>
              <a:gd name="adj1" fmla="val -61660"/>
              <a:gd name="adj2" fmla="val -3043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Calculated surface charge, surface potential, and surface area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2819400"/>
            <a:ext cx="7639050" cy="36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4876800" y="3886200"/>
            <a:ext cx="3886200" cy="828675"/>
          </a:xfrm>
          <a:prstGeom prst="wedgeRectCallout">
            <a:avLst>
              <a:gd name="adj1" fmla="val -29361"/>
              <a:gd name="adj2" fmla="val -7774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err="1">
                <a:latin typeface="Calibri" pitchFamily="34" charset="0"/>
                <a:cs typeface="Calibri" pitchFamily="34" charset="0"/>
              </a:rPr>
              <a:t>Boltzman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factors describe the magnitude of electrostatic corrections</a:t>
            </a: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2362200" y="3886200"/>
            <a:ext cx="2209800" cy="800100"/>
          </a:xfrm>
          <a:prstGeom prst="wedgeRectCallout">
            <a:avLst>
              <a:gd name="adj1" fmla="val -23465"/>
              <a:gd name="adj2" fmla="val -7924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Concentrations of surface complexes </a:t>
            </a:r>
          </a:p>
        </p:txBody>
      </p:sp>
    </p:spTree>
    <p:extLst>
      <p:ext uri="{BB962C8B-B14F-4D97-AF65-F5344CB8AC3E}">
        <p14:creationId xmlns:p14="http://schemas.microsoft.com/office/powerpoint/2010/main" val="1695226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38163"/>
            <a:ext cx="7600950" cy="578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581400" y="152400"/>
            <a:ext cx="19812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“Plot Results” opens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Gtplot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681662" y="4191000"/>
            <a:ext cx="1828800" cy="576262"/>
          </a:xfrm>
          <a:prstGeom prst="wedgeRectCallout">
            <a:avLst>
              <a:gd name="adj1" fmla="val 23693"/>
              <a:gd name="adj2" fmla="val 10008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Nernstian Eh values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975" y="2362200"/>
            <a:ext cx="3857625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76200" y="2057400"/>
            <a:ext cx="3429000" cy="821531"/>
          </a:xfrm>
          <a:prstGeom prst="wedgeRectCallout">
            <a:avLst>
              <a:gd name="adj1" fmla="val 59984"/>
              <a:gd name="adj2" fmla="val -2863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The anion SO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4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−−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is strongly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sorbed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at pH 5.3, but not the cations.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6019800" y="1600200"/>
            <a:ext cx="2981324" cy="685800"/>
          </a:xfrm>
          <a:prstGeom prst="wedgeRectCallout">
            <a:avLst>
              <a:gd name="adj1" fmla="val 16871"/>
              <a:gd name="adj2" fmla="val 14842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“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Sorbed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fractions” for the “Variable type”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83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192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100</cp:revision>
  <dcterms:created xsi:type="dcterms:W3CDTF">2013-10-01T15:24:04Z</dcterms:created>
  <dcterms:modified xsi:type="dcterms:W3CDTF">2023-09-29T22:10:39Z</dcterms:modified>
</cp:coreProperties>
</file>