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7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76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9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 smtClean="0">
                <a:solidFill>
                  <a:srgbClr val="F79646">
                    <a:lumMod val="75000"/>
                  </a:srgbClr>
                </a:solidFill>
              </a:rPr>
              <a:t>Spelling Completion</a:t>
            </a:r>
            <a:endParaRPr lang="en-US" sz="4000" b="1" dirty="0">
              <a:solidFill>
                <a:srgbClr val="F79646">
                  <a:lumMod val="75000"/>
                </a:srgbClr>
              </a:solidFill>
            </a:endParaRP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600D8B61-A051-433E-9105-1F5001EFEC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475920"/>
            <a:ext cx="6305550" cy="2381250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C50DDDB4-EFB5-4E22-B2A7-EE726712F3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877" y="4010247"/>
            <a:ext cx="6305550" cy="2381250"/>
          </a:xfrm>
          <a:prstGeom prst="rect">
            <a:avLst/>
          </a:prstGeom>
        </p:spPr>
      </p:pic>
      <p:sp>
        <p:nvSpPr>
          <p:cNvPr id="10" name="Bent Arrow 13"/>
          <p:cNvSpPr/>
          <p:nvPr/>
        </p:nvSpPr>
        <p:spPr>
          <a:xfrm flipV="1">
            <a:off x="1111985" y="3124200"/>
            <a:ext cx="1783615" cy="1642730"/>
          </a:xfrm>
          <a:custGeom>
            <a:avLst>
              <a:gd name="f13" fmla="val 25000"/>
              <a:gd name="f14" fmla="val 25000"/>
              <a:gd name="f15" fmla="val 25000"/>
              <a:gd name="f16" fmla="val 43750"/>
            </a:avLst>
            <a:gdLst>
              <a:gd name="f4" fmla="val 10800000"/>
              <a:gd name="f5" fmla="val 5400000"/>
              <a:gd name="f6" fmla="val 16200000"/>
              <a:gd name="f7" fmla="val 180"/>
              <a:gd name="f8" fmla="val w"/>
              <a:gd name="f9" fmla="val h"/>
              <a:gd name="f10" fmla="val ss"/>
              <a:gd name="f11" fmla="val 0"/>
              <a:gd name="f12" fmla="+- 0 0 5400000"/>
              <a:gd name="f13" fmla="val 25000"/>
              <a:gd name="f14" fmla="val 25000"/>
              <a:gd name="f15" fmla="val 25000"/>
              <a:gd name="f16" fmla="val 43750"/>
              <a:gd name="f17" fmla="+- 0 0 -360"/>
              <a:gd name="f18" fmla="+- 0 0 -180"/>
              <a:gd name="f19" fmla="+- 0 0 -90"/>
              <a:gd name="f20" fmla="abs f8"/>
              <a:gd name="f21" fmla="abs f9"/>
              <a:gd name="f22" fmla="abs f10"/>
              <a:gd name="f23" fmla="val f11"/>
              <a:gd name="f24" fmla="val f14"/>
              <a:gd name="f25" fmla="val f13"/>
              <a:gd name="f26" fmla="val f15"/>
              <a:gd name="f27" fmla="val f16"/>
              <a:gd name="f28" fmla="*/ f17 f4 1"/>
              <a:gd name="f29" fmla="*/ f18 f4 1"/>
              <a:gd name="f30" fmla="*/ f19 f4 1"/>
              <a:gd name="f31" fmla="?: f20 f8 1"/>
              <a:gd name="f32" fmla="?: f21 f9 1"/>
              <a:gd name="f33" fmla="?: f22 f10 1"/>
              <a:gd name="f34" fmla="*/ f28 1 f7"/>
              <a:gd name="f35" fmla="*/ f29 1 f7"/>
              <a:gd name="f36" fmla="*/ f30 1 f7"/>
              <a:gd name="f37" fmla="*/ f31 1 21600"/>
              <a:gd name="f38" fmla="*/ f32 1 21600"/>
              <a:gd name="f39" fmla="*/ 21600 f31 1"/>
              <a:gd name="f40" fmla="*/ 21600 f32 1"/>
              <a:gd name="f41" fmla="+- f34 0 f5"/>
              <a:gd name="f42" fmla="+- f35 0 f5"/>
              <a:gd name="f43" fmla="+- f36 0 f5"/>
              <a:gd name="f44" fmla="min f38 f37"/>
              <a:gd name="f45" fmla="*/ f39 1 f33"/>
              <a:gd name="f46" fmla="*/ f40 1 f33"/>
              <a:gd name="f47" fmla="val f45"/>
              <a:gd name="f48" fmla="val f46"/>
              <a:gd name="f49" fmla="*/ f23 f44 1"/>
              <a:gd name="f50" fmla="+- f48 0 f23"/>
              <a:gd name="f51" fmla="+- f47 0 f23"/>
              <a:gd name="f52" fmla="*/ f47 f44 1"/>
              <a:gd name="f53" fmla="*/ f48 f44 1"/>
              <a:gd name="f54" fmla="min f51 f50"/>
              <a:gd name="f55" fmla="*/ f54 f25 1"/>
              <a:gd name="f56" fmla="*/ f54 f24 1"/>
              <a:gd name="f57" fmla="*/ f54 f26 1"/>
              <a:gd name="f58" fmla="*/ f54 f27 1"/>
              <a:gd name="f59" fmla="*/ f55 1 100000"/>
              <a:gd name="f60" fmla="*/ f56 1 100000"/>
              <a:gd name="f61" fmla="*/ f57 1 100000"/>
              <a:gd name="f62" fmla="*/ f58 1 100000"/>
              <a:gd name="f63" fmla="*/ f59 1 2"/>
              <a:gd name="f64" fmla="+- f47 0 f61"/>
              <a:gd name="f65" fmla="+- f62 0 f59"/>
              <a:gd name="f66" fmla="*/ f62 f44 1"/>
              <a:gd name="f67" fmla="*/ f60 f44 1"/>
              <a:gd name="f68" fmla="*/ f59 f44 1"/>
              <a:gd name="f69" fmla="+- f60 0 f63"/>
              <a:gd name="f70" fmla="max f65 0"/>
              <a:gd name="f71" fmla="*/ f64 f44 1"/>
              <a:gd name="f72" fmla="*/ f63 f44 1"/>
              <a:gd name="f73" fmla="+- f59 f70 0"/>
              <a:gd name="f74" fmla="+- f69 f59 0"/>
              <a:gd name="f75" fmla="+- f69 f62 0"/>
              <a:gd name="f76" fmla="*/ f69 f44 1"/>
              <a:gd name="f77" fmla="*/ f70 f44 1"/>
              <a:gd name="f78" fmla="+- f74 f69 0"/>
              <a:gd name="f79" fmla="*/ f75 f44 1"/>
              <a:gd name="f80" fmla="*/ f74 f44 1"/>
              <a:gd name="f81" fmla="*/ f73 f44 1"/>
              <a:gd name="f82" fmla="*/ f78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">
                <a:pos x="f71" y="f49"/>
              </a:cxn>
              <a:cxn ang="f42">
                <a:pos x="f71" y="f82"/>
              </a:cxn>
              <a:cxn ang="f42">
                <a:pos x="f72" y="f53"/>
              </a:cxn>
              <a:cxn ang="f43">
                <a:pos x="f52" y="f67"/>
              </a:cxn>
            </a:cxnLst>
            <a:rect l="f49" t="f49" r="f52" b="f53"/>
            <a:pathLst>
              <a:path>
                <a:moveTo>
                  <a:pt x="f49" y="f53"/>
                </a:moveTo>
                <a:lnTo>
                  <a:pt x="f49" y="f79"/>
                </a:lnTo>
                <a:arcTo wR="f66" hR="f66" stAng="f4" swAng="f5"/>
                <a:lnTo>
                  <a:pt x="f71" y="f76"/>
                </a:lnTo>
                <a:lnTo>
                  <a:pt x="f71" y="f49"/>
                </a:lnTo>
                <a:lnTo>
                  <a:pt x="f52" y="f67"/>
                </a:lnTo>
                <a:lnTo>
                  <a:pt x="f71" y="f82"/>
                </a:lnTo>
                <a:lnTo>
                  <a:pt x="f71" y="f80"/>
                </a:lnTo>
                <a:lnTo>
                  <a:pt x="f81" y="f80"/>
                </a:lnTo>
                <a:arcTo wR="f77" hR="f77" stAng="f6" swAng="f12"/>
                <a:lnTo>
                  <a:pt x="f68" y="f53"/>
                </a:lnTo>
                <a:close/>
              </a:path>
            </a:pathLst>
          </a:custGeom>
          <a:solidFill>
            <a:srgbClr val="FF9933"/>
          </a:solidFill>
          <a:ln w="25402">
            <a:solidFill>
              <a:srgbClr val="984807"/>
            </a:solidFill>
            <a:prstDash val="solid"/>
          </a:ln>
        </p:spPr>
        <p:txBody>
          <a:bodyPr vert="horz" wrap="square" lIns="91430" tIns="45716" rIns="91430" bIns="45716" anchor="ctr" anchorCtr="1" compatLnSpc="1"/>
          <a:lstStyle/>
          <a:p>
            <a:pPr algn="ctr" defTabSz="914305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600D8B61-A051-433E-9105-1F5001EFEC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6305550" cy="2381250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C50DDDB4-EFB5-4E22-B2A7-EE726712F3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3562350"/>
            <a:ext cx="6305550" cy="2381250"/>
          </a:xfrm>
          <a:prstGeom prst="rect">
            <a:avLst/>
          </a:prstGeom>
        </p:spPr>
      </p:pic>
      <p:sp>
        <p:nvSpPr>
          <p:cNvPr id="5" name="AutoShape 12">
            <a:extLst>
              <a:ext uri="{FF2B5EF4-FFF2-40B4-BE49-F238E27FC236}">
                <a16:creationId xmlns:a16="http://schemas.microsoft.com/office/drawing/2014/main" xmlns="" id="{D072E271-90CE-4C0C-8925-8DBB5C760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228850"/>
            <a:ext cx="3693847" cy="983197"/>
          </a:xfrm>
          <a:prstGeom prst="wedgeRectCallout">
            <a:avLst>
              <a:gd name="adj1" fmla="val -33438"/>
              <a:gd name="adj2" fmla="val -917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>
                <a:latin typeface="Calibri" pitchFamily="34" charset="0"/>
                <a:cs typeface="Calibri" pitchFamily="34" charset="0"/>
              </a:rPr>
              <a:t>Touch the </a:t>
            </a:r>
            <a:r>
              <a:rPr lang="en-US" sz="1633" b="1" i="1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sz="1633" b="1" i="1" dirty="0" smtClean="0">
                <a:latin typeface="Calibri" pitchFamily="34" charset="0"/>
                <a:cs typeface="Calibri" pitchFamily="34" charset="0"/>
              </a:rPr>
              <a:t>ab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33" i="1" dirty="0">
                <a:latin typeface="Calibri" pitchFamily="34" charset="0"/>
                <a:cs typeface="Calibri" pitchFamily="34" charset="0"/>
              </a:rPr>
              <a:t>key when you have typed enough characters to identify the name of a chemical or mineral 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completely.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Bent Arrow 3">
            <a:extLst>
              <a:ext uri="{FF2B5EF4-FFF2-40B4-BE49-F238E27FC236}">
                <a16:creationId xmlns:a16="http://schemas.microsoft.com/office/drawing/2014/main" xmlns="" id="{3863E79F-9ADD-4253-8079-4670381AB63E}"/>
              </a:ext>
            </a:extLst>
          </p:cNvPr>
          <p:cNvSpPr/>
          <p:nvPr/>
        </p:nvSpPr>
        <p:spPr>
          <a:xfrm rot="10800000">
            <a:off x="838200" y="3486150"/>
            <a:ext cx="1055398" cy="1214957"/>
          </a:xfrm>
          <a:prstGeom prst="bentArrow">
            <a:avLst/>
          </a:prstGeom>
          <a:solidFill>
            <a:schemeClr val="accent1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5A5B886-8DCB-4BE5-ACEE-BB55C6A3CF72}"/>
              </a:ext>
            </a:extLst>
          </p:cNvPr>
          <p:cNvSpPr/>
          <p:nvPr/>
        </p:nvSpPr>
        <p:spPr>
          <a:xfrm>
            <a:off x="2370283" y="1448079"/>
            <a:ext cx="830117" cy="3048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xmlns="" id="{D072E271-90CE-4C0C-8925-8DBB5C760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648200"/>
            <a:ext cx="3505200" cy="842444"/>
          </a:xfrm>
          <a:prstGeom prst="wedgeRectCallout">
            <a:avLst>
              <a:gd name="adj1" fmla="val -32322"/>
              <a:gd name="adj2" fmla="val -746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The app will complete the name for you. Hit </a:t>
            </a:r>
            <a:r>
              <a:rPr lang="en-US" sz="1633" b="1" i="1" dirty="0" smtClean="0">
                <a:latin typeface="Calibri" pitchFamily="34" charset="0"/>
                <a:cs typeface="Calibri" pitchFamily="34" charset="0"/>
              </a:rPr>
              <a:t>Enter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 to trigger the command.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4343400" y="347663"/>
            <a:ext cx="4619625" cy="914400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 number of helpful features are available when working from the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Command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84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5ECBC28E-2FF9-4E6C-A380-79287E0BA6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6305550" cy="2381250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2A0C48D6-BAF1-482C-AFAF-FBEEB32EE5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3562350"/>
            <a:ext cx="6305550" cy="2381250"/>
          </a:xfrm>
          <a:prstGeom prst="rect">
            <a:avLst/>
          </a:prstGeom>
        </p:spPr>
      </p:pic>
      <p:sp>
        <p:nvSpPr>
          <p:cNvPr id="10" name="Bent Arrow 3">
            <a:extLst>
              <a:ext uri="{FF2B5EF4-FFF2-40B4-BE49-F238E27FC236}">
                <a16:creationId xmlns:a16="http://schemas.microsoft.com/office/drawing/2014/main" xmlns="" id="{3863E79F-9ADD-4253-8079-4670381AB63E}"/>
              </a:ext>
            </a:extLst>
          </p:cNvPr>
          <p:cNvSpPr/>
          <p:nvPr/>
        </p:nvSpPr>
        <p:spPr>
          <a:xfrm rot="10800000">
            <a:off x="838200" y="3486150"/>
            <a:ext cx="1055398" cy="1214957"/>
          </a:xfrm>
          <a:prstGeom prst="bentArrow">
            <a:avLst/>
          </a:prstGeom>
          <a:solidFill>
            <a:schemeClr val="accent1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xmlns="" id="{51D7ACC3-970E-4AA4-8874-E980E03B1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065178"/>
            <a:ext cx="3124199" cy="421222"/>
          </a:xfrm>
          <a:prstGeom prst="wedgeRectCallout">
            <a:avLst>
              <a:gd name="adj1" fmla="val -33045"/>
              <a:gd name="adj2" fmla="val -882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… then finish typing the command.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>
            <a:extLst>
              <a:ext uri="{FF2B5EF4-FFF2-40B4-BE49-F238E27FC236}">
                <a16:creationId xmlns:a16="http://schemas.microsoft.com/office/drawing/2014/main" xmlns="" id="{51D7ACC3-970E-4AA4-8874-E980E03B1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133601"/>
            <a:ext cx="4219574" cy="1066799"/>
          </a:xfrm>
          <a:prstGeom prst="wedgeRectCallout">
            <a:avLst>
              <a:gd name="adj1" fmla="val -32142"/>
              <a:gd name="adj2" fmla="val -774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>
                <a:latin typeface="Calibri" pitchFamily="34" charset="0"/>
                <a:cs typeface="Calibri" pitchFamily="34" charset="0"/>
              </a:rPr>
              <a:t>If 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the app can’t identify </a:t>
            </a:r>
            <a:r>
              <a:rPr lang="en-US" sz="1633" i="1" dirty="0">
                <a:latin typeface="Calibri" pitchFamily="34" charset="0"/>
                <a:cs typeface="Calibri" pitchFamily="34" charset="0"/>
              </a:rPr>
              <a:t>a unique name, 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touch </a:t>
            </a:r>
            <a:r>
              <a:rPr lang="en-US" sz="1633" b="1" i="1" dirty="0" smtClean="0">
                <a:latin typeface="Calibri" pitchFamily="34" charset="0"/>
                <a:cs typeface="Calibri" pitchFamily="34" charset="0"/>
              </a:rPr>
              <a:t>Tab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 repeatedly to cycle through the 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options, or touch </a:t>
            </a:r>
            <a:r>
              <a:rPr lang="en-US" sz="1633" b="1" i="1" dirty="0" err="1">
                <a:latin typeface="Calibri" pitchFamily="34" charset="0"/>
                <a:cs typeface="Calibri" pitchFamily="34" charset="0"/>
              </a:rPr>
              <a:t>Ctrl+D</a:t>
            </a:r>
            <a:r>
              <a:rPr lang="en-US" sz="1633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33" i="1" dirty="0">
                <a:latin typeface="Calibri" pitchFamily="34" charset="0"/>
                <a:cs typeface="Calibri" pitchFamily="34" charset="0"/>
              </a:rPr>
              <a:t>to show all possible completions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...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123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86</Words>
  <Application>Microsoft Office PowerPoint</Application>
  <PresentationFormat>On-screen Show (4:3)</PresentationFormat>
  <Paragraphs>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93</cp:revision>
  <dcterms:created xsi:type="dcterms:W3CDTF">2013-10-01T15:24:04Z</dcterms:created>
  <dcterms:modified xsi:type="dcterms:W3CDTF">2019-08-12T22:15:25Z</dcterms:modified>
</cp:coreProperties>
</file>