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7" r:id="rId2"/>
    <p:sldId id="289" r:id="rId3"/>
    <p:sldId id="293" r:id="rId4"/>
    <p:sldId id="304" r:id="rId5"/>
    <p:sldId id="306" r:id="rId6"/>
    <p:sldId id="298" r:id="rId7"/>
    <p:sldId id="302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a Wang" initials="J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336" y="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89D611B-8B60-4855-8EC6-18090C2C6F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5774" y="581025"/>
            <a:ext cx="7792451" cy="56959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52600" y="3072770"/>
            <a:ext cx="5562600" cy="717311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Add and delete entries</a:t>
            </a:r>
          </a:p>
        </p:txBody>
      </p:sp>
    </p:spTree>
    <p:extLst>
      <p:ext uri="{BB962C8B-B14F-4D97-AF65-F5344CB8AC3E}">
        <p14:creationId xmlns:p14="http://schemas.microsoft.com/office/powerpoint/2010/main" val="98702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6AA37AB-711D-45A7-A8AC-B29E48D460F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" t="-266" r="-6" b="45010"/>
          <a:stretch/>
        </p:blipFill>
        <p:spPr>
          <a:xfrm>
            <a:off x="153162" y="133350"/>
            <a:ext cx="6838950" cy="27622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4E6EB37-4831-4032-B7F9-3D946B2C948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25" b="37011"/>
          <a:stretch/>
        </p:blipFill>
        <p:spPr>
          <a:xfrm>
            <a:off x="2178664" y="3538427"/>
            <a:ext cx="6838950" cy="3160085"/>
          </a:xfrm>
          <a:prstGeom prst="rect">
            <a:avLst/>
          </a:prstGeom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685800" y="1514475"/>
            <a:ext cx="1371600" cy="789848"/>
          </a:xfrm>
          <a:prstGeom prst="wedgeRectCallout">
            <a:avLst>
              <a:gd name="adj1" fmla="val -39138"/>
              <a:gd name="adj2" fmla="val -918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Right-click →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Add</a:t>
            </a:r>
          </a:p>
        </p:txBody>
      </p:sp>
      <p:sp>
        <p:nvSpPr>
          <p:cNvPr id="5" name="Bent Arrow 4"/>
          <p:cNvSpPr/>
          <p:nvPr/>
        </p:nvSpPr>
        <p:spPr>
          <a:xfrm rot="5400000">
            <a:off x="2043031" y="1943100"/>
            <a:ext cx="1600200" cy="1371600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5410200" y="3810000"/>
            <a:ext cx="2743200" cy="1092497"/>
          </a:xfrm>
          <a:prstGeom prst="wedgeRectCallout">
            <a:avLst>
              <a:gd name="adj1" fmla="val -61271"/>
              <a:gd name="adj2" fmla="val 3092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Enter the new element’s name, symbol, and molecular weight</a:t>
            </a: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1371600" y="133350"/>
            <a:ext cx="3642822" cy="990600"/>
          </a:xfrm>
          <a:prstGeom prst="wedgeRectCallout">
            <a:avLst>
              <a:gd name="adj1" fmla="val -66233"/>
              <a:gd name="adj2" fmla="val 4864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Start by adding any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elements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you need to your thermo dataset</a:t>
            </a:r>
          </a:p>
        </p:txBody>
      </p:sp>
      <p:sp>
        <p:nvSpPr>
          <p:cNvPr id="12" name="Oval 11"/>
          <p:cNvSpPr/>
          <p:nvPr/>
        </p:nvSpPr>
        <p:spPr>
          <a:xfrm>
            <a:off x="3380014" y="4128408"/>
            <a:ext cx="685800" cy="28575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578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34CCEE7D-941C-4CC6-ADF6-DE8385421A0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0" t="-143" r="80" b="35569"/>
          <a:stretch/>
        </p:blipFill>
        <p:spPr>
          <a:xfrm>
            <a:off x="2228850" y="3467986"/>
            <a:ext cx="6838950" cy="32280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863FF83-06A6-4E26-90D5-495C3E36D9C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316"/>
          <a:stretch/>
        </p:blipFill>
        <p:spPr>
          <a:xfrm>
            <a:off x="171450" y="161925"/>
            <a:ext cx="6838950" cy="2733675"/>
          </a:xfrm>
          <a:prstGeom prst="rect">
            <a:avLst/>
          </a:prstGeom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855890" y="1671585"/>
            <a:ext cx="1371600" cy="789848"/>
          </a:xfrm>
          <a:prstGeom prst="wedgeRectCallout">
            <a:avLst>
              <a:gd name="adj1" fmla="val -39138"/>
              <a:gd name="adj2" fmla="val -918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Right-click →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Add</a:t>
            </a:r>
          </a:p>
        </p:txBody>
      </p:sp>
      <p:sp>
        <p:nvSpPr>
          <p:cNvPr id="5" name="Bent Arrow 4"/>
          <p:cNvSpPr/>
          <p:nvPr/>
        </p:nvSpPr>
        <p:spPr>
          <a:xfrm rot="5400000">
            <a:off x="2305493" y="2037907"/>
            <a:ext cx="1332614" cy="1371601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1447800" y="710940"/>
            <a:ext cx="2819400" cy="600740"/>
          </a:xfrm>
          <a:prstGeom prst="wedgeRectCallout">
            <a:avLst>
              <a:gd name="adj1" fmla="val -65532"/>
              <a:gd name="adj2" fmla="val 4440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Add new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Basis species</a:t>
            </a:r>
          </a:p>
        </p:txBody>
      </p:sp>
      <p:sp>
        <p:nvSpPr>
          <p:cNvPr id="8" name="Oval 7"/>
          <p:cNvSpPr/>
          <p:nvPr/>
        </p:nvSpPr>
        <p:spPr>
          <a:xfrm>
            <a:off x="3478382" y="4068688"/>
            <a:ext cx="7239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982435" y="4508833"/>
            <a:ext cx="2438399" cy="928581"/>
          </a:xfrm>
          <a:prstGeom prst="wedgeRectCallout">
            <a:avLst>
              <a:gd name="adj1" fmla="val 61209"/>
              <a:gd name="adj2" fmla="val -2599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Supply the properties of new Basis species</a:t>
            </a: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7384027" y="3542416"/>
            <a:ext cx="1524000" cy="802756"/>
          </a:xfrm>
          <a:prstGeom prst="wedgeRectCallout">
            <a:avLst>
              <a:gd name="adj1" fmla="val 23197"/>
              <a:gd name="adj2" fmla="val 8620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Specify a reference</a:t>
            </a: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4720317" y="5437414"/>
            <a:ext cx="3048000" cy="838200"/>
          </a:xfrm>
          <a:prstGeom prst="wedgeRectCallout">
            <a:avLst>
              <a:gd name="adj1" fmla="val -60430"/>
              <a:gd name="adj2" fmla="val 2669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For Cd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++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, select the element Cd and set its coefficient to 1</a:t>
            </a:r>
          </a:p>
        </p:txBody>
      </p:sp>
    </p:spTree>
    <p:extLst>
      <p:ext uri="{BB962C8B-B14F-4D97-AF65-F5344CB8AC3E}">
        <p14:creationId xmlns:p14="http://schemas.microsoft.com/office/powerpoint/2010/main" val="382843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59AEC28-4D5C-448C-9D8B-821659CC6BE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9" t="134" r="239" b="41943"/>
          <a:stretch/>
        </p:blipFill>
        <p:spPr>
          <a:xfrm>
            <a:off x="476250" y="228600"/>
            <a:ext cx="6838950" cy="2895600"/>
          </a:xfrm>
          <a:prstGeom prst="rect">
            <a:avLst/>
          </a:prstGeom>
        </p:spPr>
      </p:pic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3467100" y="152400"/>
            <a:ext cx="5448300" cy="990600"/>
          </a:xfrm>
          <a:prstGeom prst="wedgeRectCallout">
            <a:avLst>
              <a:gd name="adj1" fmla="val -33515"/>
              <a:gd name="adj2" fmla="val 1164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New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Redox couples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Aqueous species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Minerals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and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Gases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require a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reaction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and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log </a:t>
            </a:r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K</a:t>
            </a:r>
          </a:p>
        </p:txBody>
      </p:sp>
      <p:sp>
        <p:nvSpPr>
          <p:cNvPr id="12" name="Oval 11"/>
          <p:cNvSpPr/>
          <p:nvPr/>
        </p:nvSpPr>
        <p:spPr>
          <a:xfrm>
            <a:off x="1709057" y="809137"/>
            <a:ext cx="952500" cy="268549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E544066-A00E-40DC-9093-323EAF77B0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800" y="3429000"/>
            <a:ext cx="3752850" cy="3328999"/>
          </a:xfrm>
          <a:prstGeom prst="rect">
            <a:avLst/>
          </a:prstGeom>
        </p:spPr>
      </p:pic>
      <p:sp>
        <p:nvSpPr>
          <p:cNvPr id="14" name="AutoShape 12">
            <a:extLst>
              <a:ext uri="{FF2B5EF4-FFF2-40B4-BE49-F238E27FC236}">
                <a16:creationId xmlns:a16="http://schemas.microsoft.com/office/drawing/2014/main" id="{AB09A6D3-748C-4231-B7FC-83831C118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3923" y="3276600"/>
            <a:ext cx="2937077" cy="1066800"/>
          </a:xfrm>
          <a:prstGeom prst="wedgeRectCallout">
            <a:avLst>
              <a:gd name="adj1" fmla="val -67570"/>
              <a:gd name="adj2" fmla="val 1067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Show short list of basis &amp; redox species, all aqueous species, minerals, or gases</a:t>
            </a:r>
          </a:p>
        </p:txBody>
      </p:sp>
      <p:sp>
        <p:nvSpPr>
          <p:cNvPr id="15" name="AutoShape 12">
            <a:extLst>
              <a:ext uri="{FF2B5EF4-FFF2-40B4-BE49-F238E27FC236}">
                <a16:creationId xmlns:a16="http://schemas.microsoft.com/office/drawing/2014/main" id="{AD6441A2-4F74-429E-88AA-BDA3CCC131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1805" y="5105400"/>
            <a:ext cx="3079504" cy="1524000"/>
          </a:xfrm>
          <a:prstGeom prst="wedgeRectCallout">
            <a:avLst>
              <a:gd name="adj1" fmla="val 60754"/>
              <a:gd name="adj2" fmla="val 1296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spcAft>
                <a:spcPts val="1200"/>
              </a:spcAft>
            </a:pPr>
            <a:r>
              <a:rPr lang="en-US" i="1" dirty="0">
                <a:latin typeface="Calibri" pitchFamily="34" charset="0"/>
                <a:cs typeface="Calibri" pitchFamily="34" charset="0"/>
              </a:rPr>
              <a:t>Select species and click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Add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</a:t>
            </a:r>
          </a:p>
          <a:p>
            <a:r>
              <a:rPr lang="en-US" i="1" dirty="0">
                <a:latin typeface="Calibri" pitchFamily="34" charset="0"/>
                <a:cs typeface="Calibri" pitchFamily="34" charset="0"/>
              </a:rPr>
              <a:t>-hold “Ctrl” for multi-select</a:t>
            </a:r>
          </a:p>
          <a:p>
            <a:r>
              <a:rPr lang="en-US" i="1" dirty="0">
                <a:latin typeface="Calibri" pitchFamily="34" charset="0"/>
                <a:cs typeface="Calibri" pitchFamily="34" charset="0"/>
              </a:rPr>
              <a:t>-Double-click, “Enter” also add</a:t>
            </a:r>
          </a:p>
          <a:p>
            <a:r>
              <a:rPr lang="en-US" i="1" dirty="0">
                <a:latin typeface="Calibri" pitchFamily="34" charset="0"/>
                <a:cs typeface="Calibri" pitchFamily="34" charset="0"/>
              </a:rPr>
              <a:t>-Type to find species</a:t>
            </a:r>
          </a:p>
        </p:txBody>
      </p:sp>
      <p:sp>
        <p:nvSpPr>
          <p:cNvPr id="16" name="Bent Arrow 15"/>
          <p:cNvSpPr/>
          <p:nvPr/>
        </p:nvSpPr>
        <p:spPr>
          <a:xfrm rot="10800000">
            <a:off x="1953090" y="2792693"/>
            <a:ext cx="1333499" cy="1240464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90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BAD9CBF-BD51-4173-8BEB-C77AF05A0E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5774" y="581025"/>
            <a:ext cx="7792451" cy="5695949"/>
          </a:xfrm>
          <a:prstGeom prst="rect">
            <a:avLst/>
          </a:prstGeom>
        </p:spPr>
      </p:pic>
      <p:sp>
        <p:nvSpPr>
          <p:cNvPr id="12" name="AutoShape 3">
            <a:extLst>
              <a:ext uri="{FF2B5EF4-FFF2-40B4-BE49-F238E27FC236}">
                <a16:creationId xmlns:a16="http://schemas.microsoft.com/office/drawing/2014/main" id="{155ABED6-2E30-4B5E-9B27-F549999D0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190500"/>
            <a:ext cx="3862388" cy="952500"/>
          </a:xfrm>
          <a:prstGeom prst="wedgeRectCallout">
            <a:avLst>
              <a:gd name="adj1" fmla="val -25270"/>
              <a:gd name="adj2" fmla="val 3900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Reactions can be written in terms of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any species in the dataset</a:t>
            </a:r>
          </a:p>
        </p:txBody>
      </p:sp>
      <p:sp>
        <p:nvSpPr>
          <p:cNvPr id="20" name="AutoShape 12">
            <a:extLst>
              <a:ext uri="{FF2B5EF4-FFF2-40B4-BE49-F238E27FC236}">
                <a16:creationId xmlns:a16="http://schemas.microsoft.com/office/drawing/2014/main" id="{58360FB6-3CEB-4C91-A916-B8C85F0C4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2920410"/>
            <a:ext cx="2105024" cy="627320"/>
          </a:xfrm>
          <a:prstGeom prst="wedgeRectCallout">
            <a:avLst>
              <a:gd name="adj1" fmla="val -61652"/>
              <a:gd name="adj2" fmla="val 3323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Fill in stoichiometric coefficients </a:t>
            </a:r>
          </a:p>
        </p:txBody>
      </p:sp>
      <p:sp>
        <p:nvSpPr>
          <p:cNvPr id="24" name="AutoShape 12">
            <a:extLst>
              <a:ext uri="{FF2B5EF4-FFF2-40B4-BE49-F238E27FC236}">
                <a16:creationId xmlns:a16="http://schemas.microsoft.com/office/drawing/2014/main" id="{47E0EA22-6254-41B4-BE91-E6A09ACE47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5325141"/>
            <a:ext cx="2062719" cy="627320"/>
          </a:xfrm>
          <a:prstGeom prst="wedgeRectCallout">
            <a:avLst>
              <a:gd name="adj1" fmla="val -33439"/>
              <a:gd name="adj2" fmla="val -7222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Log K = 500 </a:t>
            </a:r>
          </a:p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indicates no data</a:t>
            </a:r>
          </a:p>
        </p:txBody>
      </p:sp>
      <p:sp>
        <p:nvSpPr>
          <p:cNvPr id="26" name="AutoShape 3">
            <a:extLst>
              <a:ext uri="{FF2B5EF4-FFF2-40B4-BE49-F238E27FC236}">
                <a16:creationId xmlns:a16="http://schemas.microsoft.com/office/drawing/2014/main" id="{CC193275-3B43-4D69-BC35-908EC6B69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50" y="4800600"/>
            <a:ext cx="2974954" cy="838201"/>
          </a:xfrm>
          <a:prstGeom prst="wedgeRectCallout">
            <a:avLst>
              <a:gd name="adj1" fmla="val 58430"/>
              <a:gd name="adj2" fmla="val -2438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Supply reaction’s log 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K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at the principal temperatures </a:t>
            </a:r>
          </a:p>
        </p:txBody>
      </p:sp>
      <p:sp>
        <p:nvSpPr>
          <p:cNvPr id="15" name="Oval 14"/>
          <p:cNvSpPr/>
          <p:nvPr/>
        </p:nvSpPr>
        <p:spPr>
          <a:xfrm>
            <a:off x="2999014" y="4239986"/>
            <a:ext cx="2018042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662241" y="4800600"/>
            <a:ext cx="827313" cy="239486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873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3C76758-DD79-4D5B-ACC4-770A265566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0562" y="591834"/>
            <a:ext cx="7762875" cy="567433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F264540-3F7D-431A-A0F6-F8E5DD664D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15451" y="2685275"/>
            <a:ext cx="3151272" cy="3124200"/>
          </a:xfrm>
          <a:prstGeom prst="rect">
            <a:avLst/>
          </a:prstGeom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990600" y="2434223"/>
            <a:ext cx="1371600" cy="789848"/>
          </a:xfrm>
          <a:prstGeom prst="wedgeRectCallout">
            <a:avLst>
              <a:gd name="adj1" fmla="val -35963"/>
              <a:gd name="adj2" fmla="val -8704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Right-click →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Delete</a:t>
            </a:r>
          </a:p>
        </p:txBody>
      </p:sp>
      <p:sp>
        <p:nvSpPr>
          <p:cNvPr id="5" name="Bent Arrow 4"/>
          <p:cNvSpPr/>
          <p:nvPr/>
        </p:nvSpPr>
        <p:spPr>
          <a:xfrm rot="10800000">
            <a:off x="1790701" y="3272804"/>
            <a:ext cx="1333499" cy="1240464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152400" y="152400"/>
            <a:ext cx="5715001" cy="990600"/>
          </a:xfrm>
          <a:prstGeom prst="wedgeRectCallout">
            <a:avLst>
              <a:gd name="adj1" fmla="val -38507"/>
              <a:gd name="adj2" fmla="val 4052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delete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elements or species from a dataset. All dependent species will also be deleted. </a:t>
            </a:r>
          </a:p>
        </p:txBody>
      </p:sp>
      <p:sp>
        <p:nvSpPr>
          <p:cNvPr id="7" name="Oval 6"/>
          <p:cNvSpPr/>
          <p:nvPr/>
        </p:nvSpPr>
        <p:spPr>
          <a:xfrm>
            <a:off x="3276600" y="2685275"/>
            <a:ext cx="9906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utoShape 12">
            <a:extLst>
              <a:ext uri="{FF2B5EF4-FFF2-40B4-BE49-F238E27FC236}">
                <a16:creationId xmlns:a16="http://schemas.microsoft.com/office/drawing/2014/main" id="{AB09A6D3-748C-4231-B7FC-83831C118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5943600"/>
            <a:ext cx="3657600" cy="762000"/>
          </a:xfrm>
          <a:prstGeom prst="wedgeRectCallout">
            <a:avLst>
              <a:gd name="adj1" fmla="val -42174"/>
              <a:gd name="adj2" fmla="val 2343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Alternatively, use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Extract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to keep selected entries, and discard the rest</a:t>
            </a:r>
          </a:p>
        </p:txBody>
      </p:sp>
    </p:spTree>
    <p:extLst>
      <p:ext uri="{BB962C8B-B14F-4D97-AF65-F5344CB8AC3E}">
        <p14:creationId xmlns:p14="http://schemas.microsoft.com/office/powerpoint/2010/main" val="3754937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7C4D9BA-F313-4D45-9F1E-605BF81ABB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0945" y="576262"/>
            <a:ext cx="7137168" cy="5761728"/>
          </a:xfrm>
          <a:prstGeom prst="rect">
            <a:avLst/>
          </a:prstGeom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228600" y="3328518"/>
            <a:ext cx="2182877" cy="823953"/>
          </a:xfrm>
          <a:prstGeom prst="wedgeRectCallout">
            <a:avLst>
              <a:gd name="adj1" fmla="val -10473"/>
              <a:gd name="adj2" fmla="val -8633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Go to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Deleted entries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on the tree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152400" y="152400"/>
            <a:ext cx="3959299" cy="990600"/>
          </a:xfrm>
          <a:prstGeom prst="wedgeRectCallout">
            <a:avLst>
              <a:gd name="adj1" fmla="val -38507"/>
              <a:gd name="adj2" fmla="val 4052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recover deleted entries while the dataset remains open</a:t>
            </a:r>
          </a:p>
        </p:txBody>
      </p:sp>
      <p:sp>
        <p:nvSpPr>
          <p:cNvPr id="7" name="Oval 6"/>
          <p:cNvSpPr/>
          <p:nvPr/>
        </p:nvSpPr>
        <p:spPr>
          <a:xfrm>
            <a:off x="1032321" y="2785045"/>
            <a:ext cx="9906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utoShape 12">
            <a:extLst>
              <a:ext uri="{FF2B5EF4-FFF2-40B4-BE49-F238E27FC236}">
                <a16:creationId xmlns:a16="http://schemas.microsoft.com/office/drawing/2014/main" id="{80FD777D-438F-4FFA-A241-E5011B999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800600"/>
            <a:ext cx="1905000" cy="627320"/>
          </a:xfrm>
          <a:prstGeom prst="wedgeRectCallout">
            <a:avLst>
              <a:gd name="adj1" fmla="val -32820"/>
              <a:gd name="adj2" fmla="val 9149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Restore all or only selected entries</a:t>
            </a:r>
          </a:p>
        </p:txBody>
      </p:sp>
    </p:spTree>
    <p:extLst>
      <p:ext uri="{BB962C8B-B14F-4D97-AF65-F5344CB8AC3E}">
        <p14:creationId xmlns:p14="http://schemas.microsoft.com/office/powerpoint/2010/main" val="4002169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B50410D-82A5-4811-B062-DB41B86F07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0562" y="576442"/>
            <a:ext cx="7762875" cy="5705114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304800" y="1371600"/>
            <a:ext cx="3581399" cy="762000"/>
          </a:xfrm>
          <a:prstGeom prst="wedgeRectCallout">
            <a:avLst>
              <a:gd name="adj1" fmla="val -32072"/>
              <a:gd name="adj2" fmla="val -9622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Save your changes by going to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File → Save As… or File → Save </a:t>
            </a:r>
          </a:p>
        </p:txBody>
      </p:sp>
    </p:spTree>
    <p:extLst>
      <p:ext uri="{BB962C8B-B14F-4D97-AF65-F5344CB8AC3E}">
        <p14:creationId xmlns:p14="http://schemas.microsoft.com/office/powerpoint/2010/main" val="4026968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4967</TotalTime>
  <Words>221</Words>
  <Application>Microsoft Office PowerPoint</Application>
  <PresentationFormat>On-screen Show (4:3)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80</cp:revision>
  <dcterms:created xsi:type="dcterms:W3CDTF">2013-10-01T15:24:04Z</dcterms:created>
  <dcterms:modified xsi:type="dcterms:W3CDTF">2022-03-10T23:01:17Z</dcterms:modified>
</cp:coreProperties>
</file>