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94" r:id="rId2"/>
    <p:sldId id="293" r:id="rId3"/>
    <p:sldId id="291" r:id="rId4"/>
    <p:sldId id="292" r:id="rId5"/>
    <p:sldId id="298" r:id="rId6"/>
    <p:sldId id="296" r:id="rId7"/>
    <p:sldId id="29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216" y="10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3/9/2022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258EB41-BD5E-49B5-BA98-EF3629999A5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41553" y="466394"/>
            <a:ext cx="6060694" cy="44958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E9309E8-44C1-466A-BF1B-3AC980ABA14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602"/>
          <a:stretch/>
        </p:blipFill>
        <p:spPr>
          <a:xfrm>
            <a:off x="2743199" y="4038599"/>
            <a:ext cx="6019800" cy="266699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3600" y="3072770"/>
            <a:ext cx="4876800" cy="717311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Transfer thermo data</a:t>
            </a:r>
          </a:p>
        </p:txBody>
      </p:sp>
      <p:sp>
        <p:nvSpPr>
          <p:cNvPr id="6" name="Bent Arrow 13"/>
          <p:cNvSpPr/>
          <p:nvPr/>
        </p:nvSpPr>
        <p:spPr>
          <a:xfrm flipV="1">
            <a:off x="990600" y="4381500"/>
            <a:ext cx="1620837" cy="1642730"/>
          </a:xfrm>
          <a:custGeom>
            <a:avLst>
              <a:gd name="f13" fmla="val 25000"/>
              <a:gd name="f14" fmla="val 25000"/>
              <a:gd name="f15" fmla="val 25000"/>
              <a:gd name="f16" fmla="val 43750"/>
            </a:avLst>
            <a:gdLst>
              <a:gd name="f4" fmla="val 10800000"/>
              <a:gd name="f5" fmla="val 5400000"/>
              <a:gd name="f6" fmla="val 16200000"/>
              <a:gd name="f7" fmla="val 180"/>
              <a:gd name="f8" fmla="val w"/>
              <a:gd name="f9" fmla="val h"/>
              <a:gd name="f10" fmla="val ss"/>
              <a:gd name="f11" fmla="val 0"/>
              <a:gd name="f12" fmla="+- 0 0 5400000"/>
              <a:gd name="f13" fmla="val 25000"/>
              <a:gd name="f14" fmla="val 25000"/>
              <a:gd name="f15" fmla="val 25000"/>
              <a:gd name="f16" fmla="val 43750"/>
              <a:gd name="f17" fmla="+- 0 0 -360"/>
              <a:gd name="f18" fmla="+- 0 0 -180"/>
              <a:gd name="f19" fmla="+- 0 0 -90"/>
              <a:gd name="f20" fmla="abs f8"/>
              <a:gd name="f21" fmla="abs f9"/>
              <a:gd name="f22" fmla="abs f10"/>
              <a:gd name="f23" fmla="val f11"/>
              <a:gd name="f24" fmla="val f14"/>
              <a:gd name="f25" fmla="val f13"/>
              <a:gd name="f26" fmla="val f15"/>
              <a:gd name="f27" fmla="val f16"/>
              <a:gd name="f28" fmla="*/ f17 f4 1"/>
              <a:gd name="f29" fmla="*/ f18 f4 1"/>
              <a:gd name="f30" fmla="*/ f19 f4 1"/>
              <a:gd name="f31" fmla="?: f20 f8 1"/>
              <a:gd name="f32" fmla="?: f21 f9 1"/>
              <a:gd name="f33" fmla="?: f22 f10 1"/>
              <a:gd name="f34" fmla="*/ f28 1 f7"/>
              <a:gd name="f35" fmla="*/ f29 1 f7"/>
              <a:gd name="f36" fmla="*/ f30 1 f7"/>
              <a:gd name="f37" fmla="*/ f31 1 21600"/>
              <a:gd name="f38" fmla="*/ f32 1 21600"/>
              <a:gd name="f39" fmla="*/ 21600 f31 1"/>
              <a:gd name="f40" fmla="*/ 21600 f32 1"/>
              <a:gd name="f41" fmla="+- f34 0 f5"/>
              <a:gd name="f42" fmla="+- f35 0 f5"/>
              <a:gd name="f43" fmla="+- f36 0 f5"/>
              <a:gd name="f44" fmla="min f38 f37"/>
              <a:gd name="f45" fmla="*/ f39 1 f33"/>
              <a:gd name="f46" fmla="*/ f40 1 f33"/>
              <a:gd name="f47" fmla="val f45"/>
              <a:gd name="f48" fmla="val f46"/>
              <a:gd name="f49" fmla="*/ f23 f44 1"/>
              <a:gd name="f50" fmla="+- f48 0 f23"/>
              <a:gd name="f51" fmla="+- f47 0 f23"/>
              <a:gd name="f52" fmla="*/ f47 f44 1"/>
              <a:gd name="f53" fmla="*/ f48 f44 1"/>
              <a:gd name="f54" fmla="min f51 f50"/>
              <a:gd name="f55" fmla="*/ f54 f25 1"/>
              <a:gd name="f56" fmla="*/ f54 f24 1"/>
              <a:gd name="f57" fmla="*/ f54 f26 1"/>
              <a:gd name="f58" fmla="*/ f54 f27 1"/>
              <a:gd name="f59" fmla="*/ f55 1 100000"/>
              <a:gd name="f60" fmla="*/ f56 1 100000"/>
              <a:gd name="f61" fmla="*/ f57 1 100000"/>
              <a:gd name="f62" fmla="*/ f58 1 100000"/>
              <a:gd name="f63" fmla="*/ f59 1 2"/>
              <a:gd name="f64" fmla="+- f47 0 f61"/>
              <a:gd name="f65" fmla="+- f62 0 f59"/>
              <a:gd name="f66" fmla="*/ f62 f44 1"/>
              <a:gd name="f67" fmla="*/ f60 f44 1"/>
              <a:gd name="f68" fmla="*/ f59 f44 1"/>
              <a:gd name="f69" fmla="+- f60 0 f63"/>
              <a:gd name="f70" fmla="max f65 0"/>
              <a:gd name="f71" fmla="*/ f64 f44 1"/>
              <a:gd name="f72" fmla="*/ f63 f44 1"/>
              <a:gd name="f73" fmla="+- f59 f70 0"/>
              <a:gd name="f74" fmla="+- f69 f59 0"/>
              <a:gd name="f75" fmla="+- f69 f62 0"/>
              <a:gd name="f76" fmla="*/ f69 f44 1"/>
              <a:gd name="f77" fmla="*/ f70 f44 1"/>
              <a:gd name="f78" fmla="+- f74 f69 0"/>
              <a:gd name="f79" fmla="*/ f75 f44 1"/>
              <a:gd name="f80" fmla="*/ f74 f44 1"/>
              <a:gd name="f81" fmla="*/ f73 f44 1"/>
              <a:gd name="f82" fmla="*/ f78 f4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1">
                <a:pos x="f71" y="f49"/>
              </a:cxn>
              <a:cxn ang="f42">
                <a:pos x="f71" y="f82"/>
              </a:cxn>
              <a:cxn ang="f42">
                <a:pos x="f72" y="f53"/>
              </a:cxn>
              <a:cxn ang="f43">
                <a:pos x="f52" y="f67"/>
              </a:cxn>
            </a:cxnLst>
            <a:rect l="f49" t="f49" r="f52" b="f53"/>
            <a:pathLst>
              <a:path>
                <a:moveTo>
                  <a:pt x="f49" y="f53"/>
                </a:moveTo>
                <a:lnTo>
                  <a:pt x="f49" y="f79"/>
                </a:lnTo>
                <a:arcTo wR="f66" hR="f66" stAng="f4" swAng="f5"/>
                <a:lnTo>
                  <a:pt x="f71" y="f76"/>
                </a:lnTo>
                <a:lnTo>
                  <a:pt x="f71" y="f49"/>
                </a:lnTo>
                <a:lnTo>
                  <a:pt x="f52" y="f67"/>
                </a:lnTo>
                <a:lnTo>
                  <a:pt x="f71" y="f82"/>
                </a:lnTo>
                <a:lnTo>
                  <a:pt x="f71" y="f80"/>
                </a:lnTo>
                <a:lnTo>
                  <a:pt x="f81" y="f80"/>
                </a:lnTo>
                <a:arcTo wR="f77" hR="f77" stAng="f6" swAng="f12"/>
                <a:lnTo>
                  <a:pt x="f68" y="f53"/>
                </a:lnTo>
                <a:close/>
              </a:path>
            </a:pathLst>
          </a:custGeom>
          <a:solidFill>
            <a:schemeClr val="accent1"/>
          </a:solidFill>
          <a:ln w="25402">
            <a:solidFill>
              <a:schemeClr val="tx2"/>
            </a:solidFill>
            <a:prstDash val="solid"/>
          </a:ln>
        </p:spPr>
        <p:txBody>
          <a:bodyPr vert="horz" wrap="square" lIns="91430" tIns="45716" rIns="91430" bIns="45716" anchor="ctr" anchorCtr="1" compatLnSpc="1"/>
          <a:lstStyle/>
          <a:p>
            <a:pPr algn="ctr" defTabSz="914305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9968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9FC1616-1209-4685-9617-8D55E30F02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0911" y="285750"/>
            <a:ext cx="6238721" cy="4495800"/>
          </a:xfrm>
          <a:prstGeom prst="rect">
            <a:avLst/>
          </a:prstGeom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4035"/>
          <a:stretch/>
        </p:blipFill>
        <p:spPr bwMode="auto">
          <a:xfrm>
            <a:off x="2779972" y="4052777"/>
            <a:ext cx="6059228" cy="2480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2133600" y="76200"/>
            <a:ext cx="5485294" cy="821116"/>
          </a:xfrm>
          <a:prstGeom prst="wedgeRectCallout">
            <a:avLst>
              <a:gd name="adj1" fmla="val -58434"/>
              <a:gd name="adj2" fmla="val 2979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use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TEdit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to copy entries from one thermo dataset (the source) into another (the target).</a:t>
            </a: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1641072" y="2305744"/>
            <a:ext cx="3581400" cy="1220501"/>
          </a:xfrm>
          <a:prstGeom prst="wedgeRectCallout">
            <a:avLst>
              <a:gd name="adj1" fmla="val -61572"/>
              <a:gd name="adj2" fmla="val -3116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Open both datasets in </a:t>
            </a:r>
            <a:r>
              <a:rPr lang="en-US" b="1" i="1" dirty="0" err="1">
                <a:latin typeface="Calibri" pitchFamily="34" charset="0"/>
                <a:cs typeface="Calibri" pitchFamily="34" charset="0"/>
              </a:rPr>
              <a:t>TEdit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and select the entry or entries you’d like to copy. To select multiple entries, hold down “Ctrl” and left-click.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17EFE1A-0D68-4BA1-9F9E-658497B5ACA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1480"/>
          <a:stretch/>
        </p:blipFill>
        <p:spPr>
          <a:xfrm>
            <a:off x="2779972" y="4052777"/>
            <a:ext cx="6147012" cy="2729023"/>
          </a:xfrm>
          <a:prstGeom prst="rect">
            <a:avLst/>
          </a:prstGeom>
        </p:spPr>
      </p:pic>
      <p:sp>
        <p:nvSpPr>
          <p:cNvPr id="2" name="Oval 1">
            <a:extLst>
              <a:ext uri="{FF2B5EF4-FFF2-40B4-BE49-F238E27FC236}">
                <a16:creationId xmlns:a16="http://schemas.microsoft.com/office/drawing/2014/main" id="{71AE8AF7-53FC-4BF0-A1A4-0F780D762BEA}"/>
              </a:ext>
            </a:extLst>
          </p:cNvPr>
          <p:cNvSpPr/>
          <p:nvPr/>
        </p:nvSpPr>
        <p:spPr>
          <a:xfrm>
            <a:off x="282979" y="257175"/>
            <a:ext cx="1755371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9C26E9F6-5B68-4C2F-8283-A785D6A9C7A5}"/>
              </a:ext>
            </a:extLst>
          </p:cNvPr>
          <p:cNvSpPr/>
          <p:nvPr/>
        </p:nvSpPr>
        <p:spPr>
          <a:xfrm>
            <a:off x="2692188" y="4010025"/>
            <a:ext cx="1498812" cy="33337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660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812F7028-7448-4B85-8423-B6AC597E43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49794" y="1008991"/>
            <a:ext cx="7235547" cy="5534025"/>
          </a:xfrm>
          <a:prstGeom prst="rect">
            <a:avLst/>
          </a:prstGeom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829338" y="457200"/>
            <a:ext cx="7476461" cy="52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8" tIns="45718" rIns="91438" bIns="45718">
            <a:spAutoFit/>
          </a:bodyPr>
          <a:lstStyle/>
          <a:p>
            <a:pPr algn="ctr"/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Copy from the source (thermo.com.V8.R6+.tdat)</a:t>
            </a:r>
          </a:p>
        </p:txBody>
      </p:sp>
      <p:sp>
        <p:nvSpPr>
          <p:cNvPr id="5" name="AutoShape 3"/>
          <p:cNvSpPr>
            <a:spLocks noChangeArrowheads="1"/>
          </p:cNvSpPr>
          <p:nvPr/>
        </p:nvSpPr>
        <p:spPr bwMode="auto">
          <a:xfrm>
            <a:off x="1237385" y="1800479"/>
            <a:ext cx="1762642" cy="433622"/>
          </a:xfrm>
          <a:prstGeom prst="wedgeRectCallout">
            <a:avLst>
              <a:gd name="adj1" fmla="val -38801"/>
              <a:gd name="adj2" fmla="val -12319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Edit → Copy</a:t>
            </a:r>
          </a:p>
        </p:txBody>
      </p:sp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5990435" y="4267200"/>
            <a:ext cx="3048000" cy="879908"/>
          </a:xfrm>
          <a:prstGeom prst="wedgeRectCallout">
            <a:avLst>
              <a:gd name="adj1" fmla="val -32599"/>
              <a:gd name="adj2" fmla="val 7552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Benzene’s properties, reaction, and log Ks will be copied</a:t>
            </a:r>
          </a:p>
        </p:txBody>
      </p:sp>
      <p:sp>
        <p:nvSpPr>
          <p:cNvPr id="10" name="Oval 9"/>
          <p:cNvSpPr/>
          <p:nvPr/>
        </p:nvSpPr>
        <p:spPr>
          <a:xfrm>
            <a:off x="1143000" y="994035"/>
            <a:ext cx="1755371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CB3F175E-EDE5-4D53-97F2-A6F5257EE12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81" t="627" b="1"/>
          <a:stretch/>
        </p:blipFill>
        <p:spPr>
          <a:xfrm>
            <a:off x="2118706" y="3838575"/>
            <a:ext cx="1427528" cy="3019425"/>
          </a:xfrm>
          <a:prstGeom prst="rect">
            <a:avLst/>
          </a:prstGeom>
        </p:spPr>
      </p:pic>
      <p:sp>
        <p:nvSpPr>
          <p:cNvPr id="6" name="AutoShape 3">
            <a:extLst>
              <a:ext uri="{FF2B5EF4-FFF2-40B4-BE49-F238E27FC236}">
                <a16:creationId xmlns:a16="http://schemas.microsoft.com/office/drawing/2014/main" id="{263231AD-3BEB-4723-9973-A38B29525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4267200"/>
            <a:ext cx="1511680" cy="685800"/>
          </a:xfrm>
          <a:prstGeom prst="wedgeRectCallout">
            <a:avLst>
              <a:gd name="adj1" fmla="val -69226"/>
              <a:gd name="adj2" fmla="val 3297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Or, right-click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→ Copy</a:t>
            </a:r>
          </a:p>
        </p:txBody>
      </p:sp>
    </p:spTree>
    <p:extLst>
      <p:ext uri="{BB962C8B-B14F-4D97-AF65-F5344CB8AC3E}">
        <p14:creationId xmlns:p14="http://schemas.microsoft.com/office/powerpoint/2010/main" val="4261135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74BE62A-2737-4164-9F10-C080965B737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558"/>
          <a:stretch/>
        </p:blipFill>
        <p:spPr>
          <a:xfrm>
            <a:off x="965738" y="752475"/>
            <a:ext cx="7810500" cy="2676525"/>
          </a:xfrm>
          <a:prstGeom prst="rect">
            <a:avLst/>
          </a:prstGeom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1755552" y="238125"/>
            <a:ext cx="5622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38" tIns="45718" rIns="91438" bIns="45718">
            <a:spAutoFit/>
          </a:bodyPr>
          <a:lstStyle/>
          <a:p>
            <a:pPr algn="ctr"/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Paste into the target (</a:t>
            </a:r>
            <a:r>
              <a:rPr lang="en-US" sz="28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thermo.tdat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)…</a:t>
            </a:r>
          </a:p>
        </p:txBody>
      </p:sp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242530" y="1522606"/>
            <a:ext cx="1762642" cy="419959"/>
          </a:xfrm>
          <a:prstGeom prst="wedgeRectCallout">
            <a:avLst>
              <a:gd name="adj1" fmla="val -38801"/>
              <a:gd name="adj2" fmla="val -123196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Edit → Paste</a:t>
            </a:r>
          </a:p>
        </p:txBody>
      </p:sp>
      <p:sp>
        <p:nvSpPr>
          <p:cNvPr id="9" name="Oval 8"/>
          <p:cNvSpPr/>
          <p:nvPr/>
        </p:nvSpPr>
        <p:spPr>
          <a:xfrm>
            <a:off x="914400" y="752475"/>
            <a:ext cx="1519532" cy="260823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utoShape 6">
            <a:extLst>
              <a:ext uri="{FF2B5EF4-FFF2-40B4-BE49-F238E27FC236}">
                <a16:creationId xmlns:a16="http://schemas.microsoft.com/office/drawing/2014/main" id="{3678E4A5-B866-4E9B-A5F1-D7F851D56A6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2200" y="2550517"/>
            <a:ext cx="2342703" cy="956108"/>
          </a:xfrm>
          <a:prstGeom prst="wedgeRectCallout">
            <a:avLst>
              <a:gd name="adj1" fmla="val -60602"/>
              <a:gd name="adj2" fmla="val 2737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 dirty="0">
                <a:solidFill>
                  <a:prstClr val="black"/>
                </a:solidFill>
                <a:latin typeface="Calibri" pitchFamily="34" charset="0"/>
                <a:cs typeface="Calibri" pitchFamily="34" charset="0"/>
              </a:rPr>
              <a:t>New entry pasted at the end of the appropriate section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0B70D434-C634-4A82-B162-AF05D7664FA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" b="37956"/>
          <a:stretch/>
        </p:blipFill>
        <p:spPr>
          <a:xfrm>
            <a:off x="965738" y="3584249"/>
            <a:ext cx="7810500" cy="2892751"/>
          </a:xfrm>
          <a:prstGeom prst="rect">
            <a:avLst/>
          </a:prstGeom>
        </p:spPr>
      </p:pic>
      <p:sp>
        <p:nvSpPr>
          <p:cNvPr id="18" name="AutoShape 3">
            <a:extLst>
              <a:ext uri="{FF2B5EF4-FFF2-40B4-BE49-F238E27FC236}">
                <a16:creationId xmlns:a16="http://schemas.microsoft.com/office/drawing/2014/main" id="{98AA8B70-366E-4D46-88A7-728E1A879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3851" y="5030624"/>
            <a:ext cx="2819400" cy="937068"/>
          </a:xfrm>
          <a:prstGeom prst="wedgeRectCallout">
            <a:avLst>
              <a:gd name="adj1" fmla="val -53574"/>
              <a:gd name="adj2" fmla="val -234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Alternatively, right-click on desired location in tree structure and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paste</a:t>
            </a:r>
            <a:r>
              <a:rPr lang="en-US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. 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D501359-2CE0-4618-8FB8-BEDF97195AE7}"/>
              </a:ext>
            </a:extLst>
          </p:cNvPr>
          <p:cNvSpPr/>
          <p:nvPr/>
        </p:nvSpPr>
        <p:spPr>
          <a:xfrm>
            <a:off x="914400" y="3587209"/>
            <a:ext cx="1519532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65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37F007A8-0F74-49C2-83BC-C2273337D9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63386" y="741432"/>
            <a:ext cx="7217228" cy="5524500"/>
          </a:xfrm>
          <a:prstGeom prst="rect">
            <a:avLst/>
          </a:prstGeom>
        </p:spPr>
      </p:pic>
      <p:sp>
        <p:nvSpPr>
          <p:cNvPr id="7" name="AutoShape 3"/>
          <p:cNvSpPr>
            <a:spLocks noChangeArrowheads="1"/>
          </p:cNvSpPr>
          <p:nvPr/>
        </p:nvSpPr>
        <p:spPr bwMode="auto">
          <a:xfrm>
            <a:off x="428625" y="1732032"/>
            <a:ext cx="2528185" cy="816394"/>
          </a:xfrm>
          <a:prstGeom prst="wedgeRectCallout">
            <a:avLst>
              <a:gd name="adj1" fmla="val -18194"/>
              <a:gd name="adj2" fmla="val -11277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File → Save As… →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thermo+benzene.tdat</a:t>
            </a:r>
            <a:endParaRPr lang="en-US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23825" y="218216"/>
            <a:ext cx="8991600" cy="52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38" tIns="45718" rIns="91438" bIns="45718">
            <a:spAutoFit/>
          </a:bodyPr>
          <a:lstStyle/>
          <a:p>
            <a:pPr algn="ctr"/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Save as a new dataset (</a:t>
            </a:r>
            <a:r>
              <a:rPr lang="en-US" sz="28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thermo+benzene.tdat</a:t>
            </a:r>
            <a:r>
              <a:rPr lang="en-US" sz="2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itchFamily="34" charset="0"/>
                <a:cs typeface="Calibri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04740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94F4269-A903-4979-89DD-C1292AB38B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5800" y="480896"/>
            <a:ext cx="6160358" cy="44981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146E1A0-9257-4DB8-843F-D34BECA7126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0" t="87" r="70" b="45331"/>
          <a:stretch/>
        </p:blipFill>
        <p:spPr>
          <a:xfrm>
            <a:off x="2724883" y="4038601"/>
            <a:ext cx="6080031" cy="2666999"/>
          </a:xfrm>
          <a:prstGeom prst="rect">
            <a:avLst/>
          </a:prstGeom>
        </p:spPr>
      </p:pic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189421" y="1277897"/>
            <a:ext cx="1828800" cy="1078705"/>
          </a:xfrm>
          <a:prstGeom prst="wedgeRectCallout">
            <a:avLst>
              <a:gd name="adj1" fmla="val -7295"/>
              <a:gd name="adj2" fmla="val 8789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Left-drag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into the target dataset and release.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Bent Arrow 13"/>
          <p:cNvSpPr/>
          <p:nvPr/>
        </p:nvSpPr>
        <p:spPr>
          <a:xfrm flipV="1">
            <a:off x="1020550" y="3770901"/>
            <a:ext cx="1828799" cy="1986436"/>
          </a:xfrm>
          <a:custGeom>
            <a:avLst>
              <a:gd name="f13" fmla="val 25000"/>
              <a:gd name="f14" fmla="val 25000"/>
              <a:gd name="f15" fmla="val 25000"/>
              <a:gd name="f16" fmla="val 43750"/>
            </a:avLst>
            <a:gdLst>
              <a:gd name="f4" fmla="val 10800000"/>
              <a:gd name="f5" fmla="val 5400000"/>
              <a:gd name="f6" fmla="val 16200000"/>
              <a:gd name="f7" fmla="val 180"/>
              <a:gd name="f8" fmla="val w"/>
              <a:gd name="f9" fmla="val h"/>
              <a:gd name="f10" fmla="val ss"/>
              <a:gd name="f11" fmla="val 0"/>
              <a:gd name="f12" fmla="+- 0 0 5400000"/>
              <a:gd name="f13" fmla="val 25000"/>
              <a:gd name="f14" fmla="val 25000"/>
              <a:gd name="f15" fmla="val 25000"/>
              <a:gd name="f16" fmla="val 43750"/>
              <a:gd name="f17" fmla="+- 0 0 -360"/>
              <a:gd name="f18" fmla="+- 0 0 -180"/>
              <a:gd name="f19" fmla="+- 0 0 -90"/>
              <a:gd name="f20" fmla="abs f8"/>
              <a:gd name="f21" fmla="abs f9"/>
              <a:gd name="f22" fmla="abs f10"/>
              <a:gd name="f23" fmla="val f11"/>
              <a:gd name="f24" fmla="val f14"/>
              <a:gd name="f25" fmla="val f13"/>
              <a:gd name="f26" fmla="val f15"/>
              <a:gd name="f27" fmla="val f16"/>
              <a:gd name="f28" fmla="*/ f17 f4 1"/>
              <a:gd name="f29" fmla="*/ f18 f4 1"/>
              <a:gd name="f30" fmla="*/ f19 f4 1"/>
              <a:gd name="f31" fmla="?: f20 f8 1"/>
              <a:gd name="f32" fmla="?: f21 f9 1"/>
              <a:gd name="f33" fmla="?: f22 f10 1"/>
              <a:gd name="f34" fmla="*/ f28 1 f7"/>
              <a:gd name="f35" fmla="*/ f29 1 f7"/>
              <a:gd name="f36" fmla="*/ f30 1 f7"/>
              <a:gd name="f37" fmla="*/ f31 1 21600"/>
              <a:gd name="f38" fmla="*/ f32 1 21600"/>
              <a:gd name="f39" fmla="*/ 21600 f31 1"/>
              <a:gd name="f40" fmla="*/ 21600 f32 1"/>
              <a:gd name="f41" fmla="+- f34 0 f5"/>
              <a:gd name="f42" fmla="+- f35 0 f5"/>
              <a:gd name="f43" fmla="+- f36 0 f5"/>
              <a:gd name="f44" fmla="min f38 f37"/>
              <a:gd name="f45" fmla="*/ f39 1 f33"/>
              <a:gd name="f46" fmla="*/ f40 1 f33"/>
              <a:gd name="f47" fmla="val f45"/>
              <a:gd name="f48" fmla="val f46"/>
              <a:gd name="f49" fmla="*/ f23 f44 1"/>
              <a:gd name="f50" fmla="+- f48 0 f23"/>
              <a:gd name="f51" fmla="+- f47 0 f23"/>
              <a:gd name="f52" fmla="*/ f47 f44 1"/>
              <a:gd name="f53" fmla="*/ f48 f44 1"/>
              <a:gd name="f54" fmla="min f51 f50"/>
              <a:gd name="f55" fmla="*/ f54 f25 1"/>
              <a:gd name="f56" fmla="*/ f54 f24 1"/>
              <a:gd name="f57" fmla="*/ f54 f26 1"/>
              <a:gd name="f58" fmla="*/ f54 f27 1"/>
              <a:gd name="f59" fmla="*/ f55 1 100000"/>
              <a:gd name="f60" fmla="*/ f56 1 100000"/>
              <a:gd name="f61" fmla="*/ f57 1 100000"/>
              <a:gd name="f62" fmla="*/ f58 1 100000"/>
              <a:gd name="f63" fmla="*/ f59 1 2"/>
              <a:gd name="f64" fmla="+- f47 0 f61"/>
              <a:gd name="f65" fmla="+- f62 0 f59"/>
              <a:gd name="f66" fmla="*/ f62 f44 1"/>
              <a:gd name="f67" fmla="*/ f60 f44 1"/>
              <a:gd name="f68" fmla="*/ f59 f44 1"/>
              <a:gd name="f69" fmla="+- f60 0 f63"/>
              <a:gd name="f70" fmla="max f65 0"/>
              <a:gd name="f71" fmla="*/ f64 f44 1"/>
              <a:gd name="f72" fmla="*/ f63 f44 1"/>
              <a:gd name="f73" fmla="+- f59 f70 0"/>
              <a:gd name="f74" fmla="+- f69 f59 0"/>
              <a:gd name="f75" fmla="+- f69 f62 0"/>
              <a:gd name="f76" fmla="*/ f69 f44 1"/>
              <a:gd name="f77" fmla="*/ f70 f44 1"/>
              <a:gd name="f78" fmla="+- f74 f69 0"/>
              <a:gd name="f79" fmla="*/ f75 f44 1"/>
              <a:gd name="f80" fmla="*/ f74 f44 1"/>
              <a:gd name="f81" fmla="*/ f73 f44 1"/>
              <a:gd name="f82" fmla="*/ f78 f4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1">
                <a:pos x="f71" y="f49"/>
              </a:cxn>
              <a:cxn ang="f42">
                <a:pos x="f71" y="f82"/>
              </a:cxn>
              <a:cxn ang="f42">
                <a:pos x="f72" y="f53"/>
              </a:cxn>
              <a:cxn ang="f43">
                <a:pos x="f52" y="f67"/>
              </a:cxn>
            </a:cxnLst>
            <a:rect l="f49" t="f49" r="f52" b="f53"/>
            <a:pathLst>
              <a:path>
                <a:moveTo>
                  <a:pt x="f49" y="f53"/>
                </a:moveTo>
                <a:lnTo>
                  <a:pt x="f49" y="f79"/>
                </a:lnTo>
                <a:arcTo wR="f66" hR="f66" stAng="f4" swAng="f5"/>
                <a:lnTo>
                  <a:pt x="f71" y="f76"/>
                </a:lnTo>
                <a:lnTo>
                  <a:pt x="f71" y="f49"/>
                </a:lnTo>
                <a:lnTo>
                  <a:pt x="f52" y="f67"/>
                </a:lnTo>
                <a:lnTo>
                  <a:pt x="f71" y="f82"/>
                </a:lnTo>
                <a:lnTo>
                  <a:pt x="f71" y="f80"/>
                </a:lnTo>
                <a:lnTo>
                  <a:pt x="f81" y="f80"/>
                </a:lnTo>
                <a:arcTo wR="f77" hR="f77" stAng="f6" swAng="f12"/>
                <a:lnTo>
                  <a:pt x="f68" y="f53"/>
                </a:lnTo>
                <a:close/>
              </a:path>
            </a:pathLst>
          </a:custGeom>
          <a:solidFill>
            <a:schemeClr val="accent1"/>
          </a:solidFill>
          <a:ln w="25402">
            <a:solidFill>
              <a:schemeClr val="tx2"/>
            </a:solidFill>
            <a:prstDash val="solid"/>
          </a:ln>
        </p:spPr>
        <p:txBody>
          <a:bodyPr vert="horz" wrap="square" lIns="91430" tIns="45716" rIns="91430" bIns="45716" anchor="ctr" anchorCtr="1" compatLnSpc="1"/>
          <a:lstStyle/>
          <a:p>
            <a:pPr algn="ctr" defTabSz="914305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" name="Oval 6"/>
          <p:cNvSpPr/>
          <p:nvPr/>
        </p:nvSpPr>
        <p:spPr>
          <a:xfrm>
            <a:off x="2667000" y="4023477"/>
            <a:ext cx="1244290" cy="287745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utoShape 3"/>
          <p:cNvSpPr>
            <a:spLocks noChangeArrowheads="1"/>
          </p:cNvSpPr>
          <p:nvPr/>
        </p:nvSpPr>
        <p:spPr bwMode="auto">
          <a:xfrm>
            <a:off x="5029200" y="304800"/>
            <a:ext cx="3886200" cy="821116"/>
          </a:xfrm>
          <a:prstGeom prst="wedgeRectCallout">
            <a:avLst>
              <a:gd name="adj1" fmla="val -45128"/>
              <a:gd name="adj2" fmla="val 3122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also use drag and drop to transfer entries to other datasets.</a:t>
            </a:r>
          </a:p>
        </p:txBody>
      </p:sp>
    </p:spTree>
    <p:extLst>
      <p:ext uri="{BB962C8B-B14F-4D97-AF65-F5344CB8AC3E}">
        <p14:creationId xmlns:p14="http://schemas.microsoft.com/office/powerpoint/2010/main" val="4180479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DAB609B-D69E-4127-8435-EDCD28427D5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1" t="-191" r="71" b="60601"/>
          <a:stretch/>
        </p:blipFill>
        <p:spPr>
          <a:xfrm>
            <a:off x="752475" y="3921918"/>
            <a:ext cx="7658100" cy="216217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2B619DB-1408-4CAB-8A55-DE9A9320291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00" b="60510"/>
          <a:stretch/>
        </p:blipFill>
        <p:spPr>
          <a:xfrm>
            <a:off x="752475" y="1035457"/>
            <a:ext cx="7658100" cy="2162176"/>
          </a:xfrm>
          <a:prstGeom prst="rect">
            <a:avLst/>
          </a:prstGeom>
        </p:spPr>
      </p:pic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2819400" y="648504"/>
            <a:ext cx="5410200" cy="773905"/>
          </a:xfrm>
          <a:prstGeom prst="wedgeRectCallout">
            <a:avLst>
              <a:gd name="adj1" fmla="val -39721"/>
              <a:gd name="adj2" fmla="val 7802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If both datasets are open in the same window, just hover over a tab as you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left-drag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 to change the focus...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3810000" y="4152514"/>
            <a:ext cx="3657600" cy="773905"/>
          </a:xfrm>
          <a:prstGeom prst="wedgeRectCallout">
            <a:avLst>
              <a:gd name="adj1" fmla="val -62332"/>
              <a:gd name="adj2" fmla="val 3268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... then release below the tab to drop the entry into the target dataset.</a:t>
            </a:r>
            <a:endParaRPr lang="en-US" sz="1800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Bent Arrow 13"/>
          <p:cNvSpPr/>
          <p:nvPr/>
        </p:nvSpPr>
        <p:spPr>
          <a:xfrm rot="16200000" flipV="1">
            <a:off x="2124244" y="1439462"/>
            <a:ext cx="735803" cy="1285878"/>
          </a:xfrm>
          <a:custGeom>
            <a:avLst>
              <a:gd name="f13" fmla="val 25000"/>
              <a:gd name="f14" fmla="val 25000"/>
              <a:gd name="f15" fmla="val 25000"/>
              <a:gd name="f16" fmla="val 43750"/>
            </a:avLst>
            <a:gdLst>
              <a:gd name="f4" fmla="val 10800000"/>
              <a:gd name="f5" fmla="val 5400000"/>
              <a:gd name="f6" fmla="val 16200000"/>
              <a:gd name="f7" fmla="val 180"/>
              <a:gd name="f8" fmla="val w"/>
              <a:gd name="f9" fmla="val h"/>
              <a:gd name="f10" fmla="val ss"/>
              <a:gd name="f11" fmla="val 0"/>
              <a:gd name="f12" fmla="+- 0 0 5400000"/>
              <a:gd name="f13" fmla="val 25000"/>
              <a:gd name="f14" fmla="val 25000"/>
              <a:gd name="f15" fmla="val 25000"/>
              <a:gd name="f16" fmla="val 43750"/>
              <a:gd name="f17" fmla="+- 0 0 -360"/>
              <a:gd name="f18" fmla="+- 0 0 -180"/>
              <a:gd name="f19" fmla="+- 0 0 -90"/>
              <a:gd name="f20" fmla="abs f8"/>
              <a:gd name="f21" fmla="abs f9"/>
              <a:gd name="f22" fmla="abs f10"/>
              <a:gd name="f23" fmla="val f11"/>
              <a:gd name="f24" fmla="val f14"/>
              <a:gd name="f25" fmla="val f13"/>
              <a:gd name="f26" fmla="val f15"/>
              <a:gd name="f27" fmla="val f16"/>
              <a:gd name="f28" fmla="*/ f17 f4 1"/>
              <a:gd name="f29" fmla="*/ f18 f4 1"/>
              <a:gd name="f30" fmla="*/ f19 f4 1"/>
              <a:gd name="f31" fmla="?: f20 f8 1"/>
              <a:gd name="f32" fmla="?: f21 f9 1"/>
              <a:gd name="f33" fmla="?: f22 f10 1"/>
              <a:gd name="f34" fmla="*/ f28 1 f7"/>
              <a:gd name="f35" fmla="*/ f29 1 f7"/>
              <a:gd name="f36" fmla="*/ f30 1 f7"/>
              <a:gd name="f37" fmla="*/ f31 1 21600"/>
              <a:gd name="f38" fmla="*/ f32 1 21600"/>
              <a:gd name="f39" fmla="*/ 21600 f31 1"/>
              <a:gd name="f40" fmla="*/ 21600 f32 1"/>
              <a:gd name="f41" fmla="+- f34 0 f5"/>
              <a:gd name="f42" fmla="+- f35 0 f5"/>
              <a:gd name="f43" fmla="+- f36 0 f5"/>
              <a:gd name="f44" fmla="min f38 f37"/>
              <a:gd name="f45" fmla="*/ f39 1 f33"/>
              <a:gd name="f46" fmla="*/ f40 1 f33"/>
              <a:gd name="f47" fmla="val f45"/>
              <a:gd name="f48" fmla="val f46"/>
              <a:gd name="f49" fmla="*/ f23 f44 1"/>
              <a:gd name="f50" fmla="+- f48 0 f23"/>
              <a:gd name="f51" fmla="+- f47 0 f23"/>
              <a:gd name="f52" fmla="*/ f47 f44 1"/>
              <a:gd name="f53" fmla="*/ f48 f44 1"/>
              <a:gd name="f54" fmla="min f51 f50"/>
              <a:gd name="f55" fmla="*/ f54 f25 1"/>
              <a:gd name="f56" fmla="*/ f54 f24 1"/>
              <a:gd name="f57" fmla="*/ f54 f26 1"/>
              <a:gd name="f58" fmla="*/ f54 f27 1"/>
              <a:gd name="f59" fmla="*/ f55 1 100000"/>
              <a:gd name="f60" fmla="*/ f56 1 100000"/>
              <a:gd name="f61" fmla="*/ f57 1 100000"/>
              <a:gd name="f62" fmla="*/ f58 1 100000"/>
              <a:gd name="f63" fmla="*/ f59 1 2"/>
              <a:gd name="f64" fmla="+- f47 0 f61"/>
              <a:gd name="f65" fmla="+- f62 0 f59"/>
              <a:gd name="f66" fmla="*/ f62 f44 1"/>
              <a:gd name="f67" fmla="*/ f60 f44 1"/>
              <a:gd name="f68" fmla="*/ f59 f44 1"/>
              <a:gd name="f69" fmla="+- f60 0 f63"/>
              <a:gd name="f70" fmla="max f65 0"/>
              <a:gd name="f71" fmla="*/ f64 f44 1"/>
              <a:gd name="f72" fmla="*/ f63 f44 1"/>
              <a:gd name="f73" fmla="+- f59 f70 0"/>
              <a:gd name="f74" fmla="+- f69 f59 0"/>
              <a:gd name="f75" fmla="+- f69 f62 0"/>
              <a:gd name="f76" fmla="*/ f69 f44 1"/>
              <a:gd name="f77" fmla="*/ f70 f44 1"/>
              <a:gd name="f78" fmla="+- f74 f69 0"/>
              <a:gd name="f79" fmla="*/ f75 f44 1"/>
              <a:gd name="f80" fmla="*/ f74 f44 1"/>
              <a:gd name="f81" fmla="*/ f73 f44 1"/>
              <a:gd name="f82" fmla="*/ f78 f44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1">
                <a:pos x="f71" y="f49"/>
              </a:cxn>
              <a:cxn ang="f42">
                <a:pos x="f71" y="f82"/>
              </a:cxn>
              <a:cxn ang="f42">
                <a:pos x="f72" y="f53"/>
              </a:cxn>
              <a:cxn ang="f43">
                <a:pos x="f52" y="f67"/>
              </a:cxn>
            </a:cxnLst>
            <a:rect l="f49" t="f49" r="f52" b="f53"/>
            <a:pathLst>
              <a:path>
                <a:moveTo>
                  <a:pt x="f49" y="f53"/>
                </a:moveTo>
                <a:lnTo>
                  <a:pt x="f49" y="f79"/>
                </a:lnTo>
                <a:arcTo wR="f66" hR="f66" stAng="f4" swAng="f5"/>
                <a:lnTo>
                  <a:pt x="f71" y="f76"/>
                </a:lnTo>
                <a:lnTo>
                  <a:pt x="f71" y="f49"/>
                </a:lnTo>
                <a:lnTo>
                  <a:pt x="f52" y="f67"/>
                </a:lnTo>
                <a:lnTo>
                  <a:pt x="f71" y="f82"/>
                </a:lnTo>
                <a:lnTo>
                  <a:pt x="f71" y="f80"/>
                </a:lnTo>
                <a:lnTo>
                  <a:pt x="f81" y="f80"/>
                </a:lnTo>
                <a:arcTo wR="f77" hR="f77" stAng="f6" swAng="f12"/>
                <a:lnTo>
                  <a:pt x="f68" y="f53"/>
                </a:lnTo>
                <a:close/>
              </a:path>
            </a:pathLst>
          </a:custGeom>
          <a:solidFill>
            <a:schemeClr val="accent1"/>
          </a:solidFill>
          <a:ln w="25402">
            <a:solidFill>
              <a:schemeClr val="tx2"/>
            </a:solidFill>
            <a:prstDash val="solid"/>
          </a:ln>
        </p:spPr>
        <p:txBody>
          <a:bodyPr vert="horz" wrap="square" lIns="91430" tIns="45716" rIns="91430" bIns="45716" anchor="ctr" anchorCtr="1" compatLnSpc="1"/>
          <a:lstStyle/>
          <a:p>
            <a:pPr algn="ctr" defTabSz="914305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US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Down Arrow 1"/>
          <p:cNvSpPr/>
          <p:nvPr/>
        </p:nvSpPr>
        <p:spPr>
          <a:xfrm>
            <a:off x="2362200" y="4697186"/>
            <a:ext cx="609600" cy="696685"/>
          </a:xfrm>
          <a:prstGeom prst="downArrow">
            <a:avLst/>
          </a:prstGeom>
          <a:solidFill>
            <a:schemeClr val="accent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2379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204</Words>
  <Application>Microsoft Office PowerPoint</Application>
  <PresentationFormat>On-screen Show (4:3)</PresentationFormat>
  <Paragraphs>17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64</cp:revision>
  <dcterms:created xsi:type="dcterms:W3CDTF">2013-10-01T15:24:04Z</dcterms:created>
  <dcterms:modified xsi:type="dcterms:W3CDTF">2022-03-09T20:27:38Z</dcterms:modified>
</cp:coreProperties>
</file>