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3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100" d="100"/>
          <a:sy n="100" d="100"/>
        </p:scale>
        <p:origin x="-24" y="1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670F-6092-4D0B-A4B8-E57E461435E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1B8A-4249-4B9D-B08C-271BCAFAA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7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670F-6092-4D0B-A4B8-E57E461435E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1B8A-4249-4B9D-B08C-271BCAFAA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2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670F-6092-4D0B-A4B8-E57E461435E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1B8A-4249-4B9D-B08C-271BCAFAA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1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670F-6092-4D0B-A4B8-E57E461435E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1B8A-4249-4B9D-B08C-271BCAFAA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1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670F-6092-4D0B-A4B8-E57E461435E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1B8A-4249-4B9D-B08C-271BCAFAA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1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670F-6092-4D0B-A4B8-E57E461435E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1B8A-4249-4B9D-B08C-271BCAFAA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5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670F-6092-4D0B-A4B8-E57E461435E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1B8A-4249-4B9D-B08C-271BCAFAA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7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670F-6092-4D0B-A4B8-E57E461435E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1B8A-4249-4B9D-B08C-271BCAFAA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42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670F-6092-4D0B-A4B8-E57E461435E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1B8A-4249-4B9D-B08C-271BCAFAA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43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670F-6092-4D0B-A4B8-E57E461435E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1B8A-4249-4B9D-B08C-271BCAFAA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78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5670F-6092-4D0B-A4B8-E57E461435E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1B8A-4249-4B9D-B08C-271BCAFAA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6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5670F-6092-4D0B-A4B8-E57E461435E4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1B8A-4249-4B9D-B08C-271BCAFAA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6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ED069F4-78E0-4BB0-B276-4BAC892D77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3608" y="566737"/>
            <a:ext cx="7576783" cy="5715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F3AEF6C-64F4-4291-B8AD-2C3D098A7214}"/>
              </a:ext>
            </a:extLst>
          </p:cNvPr>
          <p:cNvSpPr txBox="1"/>
          <p:nvPr/>
        </p:nvSpPr>
        <p:spPr>
          <a:xfrm>
            <a:off x="2066925" y="2757805"/>
            <a:ext cx="563880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Coupling and decoupling redox reactions</a:t>
            </a:r>
          </a:p>
        </p:txBody>
      </p:sp>
    </p:spTree>
    <p:extLst>
      <p:ext uri="{BB962C8B-B14F-4D97-AF65-F5344CB8AC3E}">
        <p14:creationId xmlns:p14="http://schemas.microsoft.com/office/powerpoint/2010/main" val="6825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0308268-8EE4-49D2-A834-4916524E2C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7225" y="589126"/>
            <a:ext cx="7820025" cy="5689272"/>
          </a:xfrm>
          <a:prstGeom prst="rect">
            <a:avLst/>
          </a:prstGeom>
        </p:spPr>
      </p:pic>
      <p:sp>
        <p:nvSpPr>
          <p:cNvPr id="4" name="AutoShape 6">
            <a:extLst>
              <a:ext uri="{FF2B5EF4-FFF2-40B4-BE49-F238E27FC236}">
                <a16:creationId xmlns:a16="http://schemas.microsoft.com/office/drawing/2014/main" id="{BB0536B3-4196-4DEF-9E2F-0FA55B9C8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521" y="1330215"/>
            <a:ext cx="1943040" cy="752317"/>
          </a:xfrm>
          <a:prstGeom prst="wedgeRectCallout">
            <a:avLst>
              <a:gd name="adj1" fmla="val -16226"/>
              <a:gd name="adj2" fmla="val 91282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Right-click on the redox species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10" name="AutoShape 6">
            <a:extLst>
              <a:ext uri="{FF2B5EF4-FFF2-40B4-BE49-F238E27FC236}">
                <a16:creationId xmlns:a16="http://schemas.microsoft.com/office/drawing/2014/main" id="{E8B9E650-7F74-494A-A857-A56508CC1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1297" y="3620298"/>
            <a:ext cx="1257239" cy="752317"/>
          </a:xfrm>
          <a:prstGeom prst="wedgeRectCallout">
            <a:avLst>
              <a:gd name="adj1" fmla="val -69568"/>
              <a:gd name="adj2" fmla="val -18868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Select </a:t>
            </a:r>
            <a:r>
              <a:rPr kumimoji="0" lang="en-US" sz="18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Couple</a:t>
            </a:r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7CFD7F4B-F676-4107-B20E-A3D01040B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60642"/>
            <a:ext cx="6147515" cy="982358"/>
          </a:xfrm>
          <a:prstGeom prst="wedgeRectCallout">
            <a:avLst>
              <a:gd name="adj1" fmla="val -32773"/>
              <a:gd name="adj2" fmla="val 5160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You can permanently enable a redox coupling reaction in the thermodynamic dataset using the </a:t>
            </a:r>
            <a:r>
              <a:rPr lang="en-US" sz="2000" b="1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Couple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feature 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458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45DAB8-66C8-476B-BE87-85CA79078E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6750" y="579601"/>
            <a:ext cx="7820025" cy="56892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FF721C0-16DA-4CB4-81ED-05A78707E2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4606" y="2615271"/>
            <a:ext cx="3314787" cy="1627457"/>
          </a:xfrm>
          <a:prstGeom prst="rect">
            <a:avLst/>
          </a:prstGeom>
        </p:spPr>
      </p:pic>
      <p:sp>
        <p:nvSpPr>
          <p:cNvPr id="5" name="AutoShape 6">
            <a:extLst>
              <a:ext uri="{FF2B5EF4-FFF2-40B4-BE49-F238E27FC236}">
                <a16:creationId xmlns:a16="http://schemas.microsoft.com/office/drawing/2014/main" id="{03E17515-713B-4121-9863-E0DF51A4B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2086" y="4171950"/>
            <a:ext cx="2028764" cy="752317"/>
          </a:xfrm>
          <a:prstGeom prst="wedgeRectCallout">
            <a:avLst>
              <a:gd name="adj1" fmla="val -32993"/>
              <a:gd name="adj2" fmla="val -75842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Click </a:t>
            </a:r>
            <a:r>
              <a:rPr lang="en-US" b="1" i="1" kern="0" dirty="0">
                <a:solidFill>
                  <a:prstClr val="black"/>
                </a:solidFill>
                <a:cs typeface="Calibri" pitchFamily="34" charset="0"/>
              </a:rPr>
              <a:t>Yes</a:t>
            </a:r>
            <a:r>
              <a:rPr kumimoji="0" lang="en-US" sz="180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 to couple </a:t>
            </a: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Fe</a:t>
            </a:r>
            <a:r>
              <a:rPr lang="en-US" i="1" kern="0" baseline="30000" dirty="0">
                <a:solidFill>
                  <a:prstClr val="black"/>
                </a:solidFill>
                <a:cs typeface="Calibri" pitchFamily="34" charset="0"/>
              </a:rPr>
              <a:t>3+ </a:t>
            </a:r>
            <a:r>
              <a:rPr kumimoji="0" lang="en-US" sz="180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reaction</a:t>
            </a:r>
          </a:p>
        </p:txBody>
      </p:sp>
    </p:spTree>
    <p:extLst>
      <p:ext uri="{BB962C8B-B14F-4D97-AF65-F5344CB8AC3E}">
        <p14:creationId xmlns:p14="http://schemas.microsoft.com/office/powerpoint/2010/main" val="1445261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B9C776-A810-43D0-914F-07405B0766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1987" y="574839"/>
            <a:ext cx="7820025" cy="5689272"/>
          </a:xfrm>
          <a:prstGeom prst="rect">
            <a:avLst/>
          </a:prstGeom>
        </p:spPr>
      </p:pic>
      <p:sp>
        <p:nvSpPr>
          <p:cNvPr id="15" name="AutoShape 3">
            <a:extLst>
              <a:ext uri="{FF2B5EF4-FFF2-40B4-BE49-F238E27FC236}">
                <a16:creationId xmlns:a16="http://schemas.microsoft.com/office/drawing/2014/main" id="{82EAB0A3-0384-4108-8049-9032C74FD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336" y="160721"/>
            <a:ext cx="3623389" cy="761999"/>
          </a:xfrm>
          <a:prstGeom prst="wedgeRectCallout">
            <a:avLst>
              <a:gd name="adj1" fmla="val -32773"/>
              <a:gd name="adj2" fmla="val 5160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Coupled reaction is moved to aqueous species section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EDCAD38-C12C-4996-98BE-4A59CE2B403D}"/>
              </a:ext>
            </a:extLst>
          </p:cNvPr>
          <p:cNvSpPr/>
          <p:nvPr/>
        </p:nvSpPr>
        <p:spPr>
          <a:xfrm>
            <a:off x="683078" y="5626553"/>
            <a:ext cx="876300" cy="23812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8313E06-53E1-4B5F-B62E-3CF1704CC1BF}"/>
              </a:ext>
            </a:extLst>
          </p:cNvPr>
          <p:cNvSpPr/>
          <p:nvPr/>
        </p:nvSpPr>
        <p:spPr>
          <a:xfrm>
            <a:off x="2351314" y="1294448"/>
            <a:ext cx="1019175" cy="23812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B3F707-F3DF-40BE-BA6B-77F9529A4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0808" y="1858694"/>
            <a:ext cx="3162383" cy="3140611"/>
          </a:xfrm>
          <a:prstGeom prst="rect">
            <a:avLst/>
          </a:prstGeom>
        </p:spPr>
      </p:pic>
      <p:sp>
        <p:nvSpPr>
          <p:cNvPr id="11" name="AutoShape 6">
            <a:extLst>
              <a:ext uri="{FF2B5EF4-FFF2-40B4-BE49-F238E27FC236}">
                <a16:creationId xmlns:a16="http://schemas.microsoft.com/office/drawing/2014/main" id="{65835ED7-FD53-4F5F-B562-DD0DE9344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1217" y="4905376"/>
            <a:ext cx="1852583" cy="857092"/>
          </a:xfrm>
          <a:prstGeom prst="wedgeRectCallout">
            <a:avLst>
              <a:gd name="adj1" fmla="val -33895"/>
              <a:gd name="adj2" fmla="val -64683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Select cancel to preserve current reactions</a:t>
            </a:r>
            <a:endParaRPr kumimoji="0" lang="en-US" sz="180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9" name="AutoShape 6">
            <a:extLst>
              <a:ext uri="{FF2B5EF4-FFF2-40B4-BE49-F238E27FC236}">
                <a16:creationId xmlns:a16="http://schemas.microsoft.com/office/drawing/2014/main" id="{E64D391A-6303-4EAB-AFA5-714E4212C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7585" y="4952922"/>
            <a:ext cx="2009715" cy="761999"/>
          </a:xfrm>
          <a:prstGeom prst="wedgeRectCallout">
            <a:avLst>
              <a:gd name="adj1" fmla="val 36282"/>
              <a:gd name="adj2" fmla="val -66906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Select OK to rebalance reactions </a:t>
            </a:r>
            <a:endParaRPr kumimoji="0" lang="en-US" sz="180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94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B949570-5700-4D92-B8EE-02B3152DFD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6750" y="589125"/>
            <a:ext cx="7820025" cy="5689272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78AFADC7-3D74-4D2C-B718-07371F868321}"/>
              </a:ext>
            </a:extLst>
          </p:cNvPr>
          <p:cNvSpPr/>
          <p:nvPr/>
        </p:nvSpPr>
        <p:spPr>
          <a:xfrm>
            <a:off x="2351313" y="1289956"/>
            <a:ext cx="1019175" cy="23812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06852E2F-4FA6-49FB-9952-442C5A437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286" y="85083"/>
            <a:ext cx="5402079" cy="752317"/>
          </a:xfrm>
          <a:prstGeom prst="wedgeRectCallout">
            <a:avLst>
              <a:gd name="adj1" fmla="val -32773"/>
              <a:gd name="adj2" fmla="val 5160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To use an aqueous species reaction as a redox coupling reaction, use the </a:t>
            </a:r>
            <a:r>
              <a:rPr lang="en-US" sz="2000" b="1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Decouple</a:t>
            </a: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 feature 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13" name="AutoShape 6">
            <a:extLst>
              <a:ext uri="{FF2B5EF4-FFF2-40B4-BE49-F238E27FC236}">
                <a16:creationId xmlns:a16="http://schemas.microsoft.com/office/drawing/2014/main" id="{D256C14A-8561-43CD-80A4-28A816959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44" y="1423985"/>
            <a:ext cx="1943040" cy="752317"/>
          </a:xfrm>
          <a:prstGeom prst="wedgeRectCallout">
            <a:avLst>
              <a:gd name="adj1" fmla="val -16226"/>
              <a:gd name="adj2" fmla="val 91282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Right-click on the redox species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15" name="AutoShape 6">
            <a:extLst>
              <a:ext uri="{FF2B5EF4-FFF2-40B4-BE49-F238E27FC236}">
                <a16:creationId xmlns:a16="http://schemas.microsoft.com/office/drawing/2014/main" id="{AA861866-9C60-487F-8CE7-8F18EDB52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1029" y="3773600"/>
            <a:ext cx="1257239" cy="752317"/>
          </a:xfrm>
          <a:prstGeom prst="wedgeRectCallout">
            <a:avLst>
              <a:gd name="adj1" fmla="val -69568"/>
              <a:gd name="adj2" fmla="val -18868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Select </a:t>
            </a:r>
            <a:r>
              <a:rPr kumimoji="0" lang="en-US" sz="18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Decouple</a:t>
            </a:r>
          </a:p>
        </p:txBody>
      </p:sp>
    </p:spTree>
    <p:extLst>
      <p:ext uri="{BB962C8B-B14F-4D97-AF65-F5344CB8AC3E}">
        <p14:creationId xmlns:p14="http://schemas.microsoft.com/office/powerpoint/2010/main" val="2927669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99139A-7B28-4C54-8964-A6B8FDA52D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6750" y="579600"/>
            <a:ext cx="7820025" cy="5689272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78AFADC7-3D74-4D2C-B718-07371F868321}"/>
              </a:ext>
            </a:extLst>
          </p:cNvPr>
          <p:cNvSpPr/>
          <p:nvPr/>
        </p:nvSpPr>
        <p:spPr>
          <a:xfrm>
            <a:off x="2296885" y="1295399"/>
            <a:ext cx="1019175" cy="23812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78270E-B767-4281-AD0C-6F0BBE273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4606" y="2615950"/>
            <a:ext cx="3314787" cy="1616571"/>
          </a:xfrm>
          <a:prstGeom prst="rect">
            <a:avLst/>
          </a:prstGeom>
        </p:spPr>
      </p:pic>
      <p:sp>
        <p:nvSpPr>
          <p:cNvPr id="9" name="AutoShape 6">
            <a:extLst>
              <a:ext uri="{FF2B5EF4-FFF2-40B4-BE49-F238E27FC236}">
                <a16:creationId xmlns:a16="http://schemas.microsoft.com/office/drawing/2014/main" id="{8BA02D4E-F6FD-47EA-BBAF-21E2F8F78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975" y="4198141"/>
            <a:ext cx="2009715" cy="761999"/>
          </a:xfrm>
          <a:prstGeom prst="wedgeRectCallout">
            <a:avLst>
              <a:gd name="adj1" fmla="val -32915"/>
              <a:gd name="adj2" fmla="val -83156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Select </a:t>
            </a:r>
            <a:r>
              <a:rPr lang="en-US" b="1" i="1" kern="0" dirty="0">
                <a:solidFill>
                  <a:prstClr val="black"/>
                </a:solidFill>
                <a:cs typeface="Calibri" pitchFamily="34" charset="0"/>
              </a:rPr>
              <a:t>Yes</a:t>
            </a: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 to decouple reaction</a:t>
            </a:r>
            <a:endParaRPr kumimoji="0" lang="en-US" sz="180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146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8D881A0-BE36-4FD3-8A75-EC4F74B58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6750" y="589124"/>
            <a:ext cx="7820025" cy="5689272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78AFADC7-3D74-4D2C-B718-07371F868321}"/>
              </a:ext>
            </a:extLst>
          </p:cNvPr>
          <p:cNvSpPr/>
          <p:nvPr/>
        </p:nvSpPr>
        <p:spPr>
          <a:xfrm>
            <a:off x="2239085" y="1295220"/>
            <a:ext cx="1019175" cy="23812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06852E2F-4FA6-49FB-9952-442C5A437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286" y="85083"/>
            <a:ext cx="3890089" cy="761999"/>
          </a:xfrm>
          <a:prstGeom prst="wedgeRectCallout">
            <a:avLst>
              <a:gd name="adj1" fmla="val -32773"/>
              <a:gd name="adj2" fmla="val 5160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Aqueous reaction is moved to Redox Couples section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B9FF57-6492-494D-95CD-BB45B148B6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0808" y="1858694"/>
            <a:ext cx="3162383" cy="3140611"/>
          </a:xfrm>
          <a:prstGeom prst="rect">
            <a:avLst/>
          </a:prstGeom>
        </p:spPr>
      </p:pic>
      <p:sp>
        <p:nvSpPr>
          <p:cNvPr id="16" name="AutoShape 6">
            <a:extLst>
              <a:ext uri="{FF2B5EF4-FFF2-40B4-BE49-F238E27FC236}">
                <a16:creationId xmlns:a16="http://schemas.microsoft.com/office/drawing/2014/main" id="{75AC7F9D-217E-46CD-86A7-DF8E4DE7E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0363" y="4928568"/>
            <a:ext cx="1852583" cy="857092"/>
          </a:xfrm>
          <a:prstGeom prst="wedgeRectCallout">
            <a:avLst>
              <a:gd name="adj1" fmla="val -33895"/>
              <a:gd name="adj2" fmla="val -64683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Select cancel to preserve current reactions</a:t>
            </a:r>
            <a:endParaRPr kumimoji="0" lang="en-US" sz="180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14" name="AutoShape 6">
            <a:extLst>
              <a:ext uri="{FF2B5EF4-FFF2-40B4-BE49-F238E27FC236}">
                <a16:creationId xmlns:a16="http://schemas.microsoft.com/office/drawing/2014/main" id="{57D4F57F-83A5-465E-8448-C88557D64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3203" y="4952923"/>
            <a:ext cx="2009715" cy="761999"/>
          </a:xfrm>
          <a:prstGeom prst="wedgeRectCallout">
            <a:avLst>
              <a:gd name="adj1" fmla="val 36282"/>
              <a:gd name="adj2" fmla="val -66906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Select </a:t>
            </a:r>
            <a:r>
              <a:rPr lang="en-US" b="1" i="1" kern="0" dirty="0">
                <a:solidFill>
                  <a:prstClr val="black"/>
                </a:solidFill>
                <a:cs typeface="Calibri" pitchFamily="34" charset="0"/>
              </a:rPr>
              <a:t>OK</a:t>
            </a: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 to rebalance reactions </a:t>
            </a:r>
            <a:endParaRPr kumimoji="0" lang="en-US" sz="180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387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9457</TotalTime>
  <Words>101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Wang</dc:creator>
  <cp:lastModifiedBy>Jia Wang</cp:lastModifiedBy>
  <cp:revision>26</cp:revision>
  <dcterms:created xsi:type="dcterms:W3CDTF">2020-11-05T20:59:18Z</dcterms:created>
  <dcterms:modified xsi:type="dcterms:W3CDTF">2022-03-10T00:28:38Z</dcterms:modified>
</cp:coreProperties>
</file>