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4" r:id="rId2"/>
    <p:sldId id="299" r:id="rId3"/>
    <p:sldId id="309" r:id="rId4"/>
    <p:sldId id="310" r:id="rId5"/>
    <p:sldId id="318" r:id="rId6"/>
    <p:sldId id="315" r:id="rId7"/>
    <p:sldId id="316" r:id="rId8"/>
    <p:sldId id="31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58" y="6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CBB7F59-4666-4237-A947-FC8B2AE1C4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1512" y="576262"/>
            <a:ext cx="7810500" cy="571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Ion Exchange</a:t>
            </a: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C8547227-0875-4AEF-ABC1-1E58613C15E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" t="-289" r="-86" b="51269"/>
          <a:stretch/>
        </p:blipFill>
        <p:spPr>
          <a:xfrm>
            <a:off x="647700" y="2986337"/>
            <a:ext cx="7832271" cy="28048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6AD2D8-A209-42F2-829A-D1403DE6F5C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1848"/>
          <a:stretch/>
        </p:blipFill>
        <p:spPr>
          <a:xfrm>
            <a:off x="676275" y="576262"/>
            <a:ext cx="7791450" cy="1606221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4419601" y="203666"/>
            <a:ext cx="4572000" cy="1082965"/>
          </a:xfrm>
          <a:prstGeom prst="wedgeRectCallout">
            <a:avLst>
              <a:gd name="adj1" fmla="val -19366"/>
              <a:gd name="adj2" fmla="val -931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Ion exchange activity conventions include Gaines-Thomas,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Vanselow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and Gapon </a:t>
            </a:r>
          </a:p>
        </p:txBody>
      </p:sp>
      <p:sp>
        <p:nvSpPr>
          <p:cNvPr id="4" name="Bent Arrow 3"/>
          <p:cNvSpPr/>
          <p:nvPr/>
        </p:nvSpPr>
        <p:spPr>
          <a:xfrm rot="5400000">
            <a:off x="5724524" y="2508241"/>
            <a:ext cx="1562099" cy="1219200"/>
          </a:xfrm>
          <a:prstGeom prst="bentArrow">
            <a:avLst>
              <a:gd name="adj1" fmla="val 29095"/>
              <a:gd name="adj2" fmla="val 29028"/>
              <a:gd name="adj3" fmla="val 25000"/>
              <a:gd name="adj4" fmla="val 420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2452516" y="5476371"/>
            <a:ext cx="2913319" cy="1066800"/>
          </a:xfrm>
          <a:prstGeom prst="wedgeRectCallout">
            <a:avLst>
              <a:gd name="adj1" fmla="val -20745"/>
              <a:gd name="adj2" fmla="val -6874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Aqueous species are drawn  from a thermo dataset to create surface reactions</a:t>
            </a:r>
          </a:p>
        </p:txBody>
      </p:sp>
      <p:sp>
        <p:nvSpPr>
          <p:cNvPr id="9" name="Oval 8"/>
          <p:cNvSpPr/>
          <p:nvPr/>
        </p:nvSpPr>
        <p:spPr>
          <a:xfrm>
            <a:off x="2243968" y="4495935"/>
            <a:ext cx="2023232" cy="30466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38230" y="4506029"/>
            <a:ext cx="1904999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347717" y="1270604"/>
            <a:ext cx="1896251" cy="838201"/>
          </a:xfrm>
          <a:prstGeom prst="wedgeRectCallout">
            <a:avLst>
              <a:gd name="adj1" fmla="val -20759"/>
              <a:gd name="adj2" fmla="val -768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 → New →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C3818F-FEA1-4541-8FDF-E7B1F3ACD3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5041" y="1478589"/>
            <a:ext cx="2411041" cy="1238250"/>
          </a:xfrm>
          <a:prstGeom prst="rect">
            <a:avLst/>
          </a:prstGeom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857874" y="1406593"/>
            <a:ext cx="3209926" cy="838201"/>
          </a:xfrm>
          <a:prstGeom prst="wedgeRectCallout">
            <a:avLst>
              <a:gd name="adj1" fmla="val -59692"/>
              <a:gd name="adj2" fmla="val 219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Set model type to ion-exchange, convention to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gaines-thomas</a:t>
            </a:r>
            <a:endParaRPr lang="en-US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801F135-8C5E-4730-A826-43A414471DDB}"/>
              </a:ext>
            </a:extLst>
          </p:cNvPr>
          <p:cNvSpPr/>
          <p:nvPr/>
        </p:nvSpPr>
        <p:spPr>
          <a:xfrm>
            <a:off x="4041586" y="1713305"/>
            <a:ext cx="1597213" cy="68098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5791200" y="5149958"/>
            <a:ext cx="3114136" cy="1282484"/>
          </a:xfrm>
          <a:prstGeom prst="wedgeRectCallout">
            <a:avLst>
              <a:gd name="adj1" fmla="val -15454"/>
              <a:gd name="adj2" fmla="val -770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In the Gaines-Thomas convention, the activity of the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sorbed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ion is its equivalent fraction of the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sites</a:t>
            </a:r>
          </a:p>
        </p:txBody>
      </p:sp>
    </p:spTree>
    <p:extLst>
      <p:ext uri="{BB962C8B-B14F-4D97-AF65-F5344CB8AC3E}">
        <p14:creationId xmlns:p14="http://schemas.microsoft.com/office/powerpoint/2010/main" val="719495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A05C59-4124-45ED-BD13-532C338E84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" b="41036"/>
          <a:stretch/>
        </p:blipFill>
        <p:spPr>
          <a:xfrm>
            <a:off x="2105309" y="3534502"/>
            <a:ext cx="6867525" cy="326413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161B69D-7DE6-472C-A42F-E2B1A25C3D5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" r="20" b="46372"/>
          <a:stretch/>
        </p:blipFill>
        <p:spPr>
          <a:xfrm>
            <a:off x="152399" y="152401"/>
            <a:ext cx="6867525" cy="2694847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181600" y="1391032"/>
            <a:ext cx="1676400" cy="377156"/>
          </a:xfrm>
          <a:prstGeom prst="wedgeRectCallout">
            <a:avLst>
              <a:gd name="adj1" fmla="val -64684"/>
              <a:gd name="adj2" fmla="val -4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Basis… → Na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514600" y="223143"/>
            <a:ext cx="4936708" cy="897345"/>
          </a:xfrm>
          <a:prstGeom prst="wedgeRectCallout">
            <a:avLst>
              <a:gd name="adj1" fmla="val -34792"/>
              <a:gd name="adj2" fmla="val 725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a basis species from the list, typically an abundant monovalent cation or anion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Bent Arrow 6"/>
          <p:cNvSpPr/>
          <p:nvPr/>
        </p:nvSpPr>
        <p:spPr>
          <a:xfrm rot="5400000">
            <a:off x="6408428" y="2754212"/>
            <a:ext cx="1425776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35403" y="1492069"/>
            <a:ext cx="1219200" cy="2496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42874" y="2057400"/>
            <a:ext cx="1371600" cy="789848"/>
          </a:xfrm>
          <a:prstGeom prst="wedgeRectCallout">
            <a:avLst>
              <a:gd name="adj1" fmla="val -24409"/>
              <a:gd name="adj2" fmla="val -878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879398" y="4800600"/>
            <a:ext cx="2281052" cy="838200"/>
          </a:xfrm>
          <a:prstGeom prst="wedgeRectCallout">
            <a:avLst>
              <a:gd name="adj1" fmla="val -66577"/>
              <a:gd name="adj2" fmla="val 2148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TEdit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automatically fills in all entries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85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C736986F-D082-4969-A536-06788A2D12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2" b="10462"/>
          <a:stretch/>
        </p:blipFill>
        <p:spPr>
          <a:xfrm>
            <a:off x="2714625" y="2936492"/>
            <a:ext cx="5943601" cy="376844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25219F0-E9EC-44F4-A718-2B1F5E22D5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7692"/>
          <a:stretch/>
        </p:blipFill>
        <p:spPr>
          <a:xfrm>
            <a:off x="152398" y="143539"/>
            <a:ext cx="7134225" cy="24178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99FB284-5F62-4DE2-8EBF-B070DC82B82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7" b="55231"/>
          <a:stretch/>
        </p:blipFill>
        <p:spPr>
          <a:xfrm>
            <a:off x="152399" y="143539"/>
            <a:ext cx="7134225" cy="2569574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334000" y="1299286"/>
            <a:ext cx="1676400" cy="351259"/>
          </a:xfrm>
          <a:prstGeom prst="wedgeRectCallout">
            <a:avLst>
              <a:gd name="adj1" fmla="val -41470"/>
              <a:gd name="adj2" fmla="val 825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Basis… → Ca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743200" y="326729"/>
            <a:ext cx="4038600" cy="914400"/>
          </a:xfrm>
          <a:prstGeom prst="wedgeRectCallout">
            <a:avLst>
              <a:gd name="adj1" fmla="val -34792"/>
              <a:gd name="adj2" fmla="val 725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any basis, redox, or aqueous species to create exchange reactions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Bent Arrow 6"/>
          <p:cNvSpPr/>
          <p:nvPr/>
        </p:nvSpPr>
        <p:spPr>
          <a:xfrm rot="5400000">
            <a:off x="6486524" y="2302555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14298" y="1901494"/>
            <a:ext cx="1371601" cy="19757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85726" y="2397663"/>
            <a:ext cx="1371600" cy="789848"/>
          </a:xfrm>
          <a:prstGeom prst="wedgeRectCallout">
            <a:avLst>
              <a:gd name="adj1" fmla="val -24409"/>
              <a:gd name="adj2" fmla="val -878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 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762000" y="5715000"/>
            <a:ext cx="3200400" cy="896679"/>
          </a:xfrm>
          <a:prstGeom prst="wedgeRectCallout">
            <a:avLst>
              <a:gd name="adj1" fmla="val 59197"/>
              <a:gd name="adj2" fmla="val 4183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Exchange reaction automatically written using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Gaines-Thomas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convention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5638800" y="4234121"/>
            <a:ext cx="3352800" cy="1099879"/>
          </a:xfrm>
          <a:prstGeom prst="wedgeRectCallout">
            <a:avLst>
              <a:gd name="adj1" fmla="val -65685"/>
              <a:gd name="adj2" fmla="val 969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TEdit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automatically fills in all entries except the selectivity coefficient, which you supply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24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406D7A07-87F1-47E3-87CC-04CA0D5D8F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5" b="38887"/>
          <a:stretch/>
        </p:blipFill>
        <p:spPr>
          <a:xfrm>
            <a:off x="676275" y="2897897"/>
            <a:ext cx="7810500" cy="350290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673CD9-D7A3-4D9F-8351-1F103EEDD3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" b="71395"/>
          <a:stretch/>
        </p:blipFill>
        <p:spPr>
          <a:xfrm>
            <a:off x="676275" y="576262"/>
            <a:ext cx="7791450" cy="1632100"/>
          </a:xfrm>
          <a:prstGeom prst="rect">
            <a:avLst/>
          </a:prstGeom>
        </p:spPr>
      </p:pic>
      <p:sp>
        <p:nvSpPr>
          <p:cNvPr id="6" name="AutoShape 6">
            <a:extLst>
              <a:ext uri="{FF2B5EF4-FFF2-40B4-BE49-F238E27FC236}">
                <a16:creationId xmlns:a16="http://schemas.microsoft.com/office/drawing/2014/main" id="{F3982997-B5F5-4AFE-8DB1-BD5CD5B7B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17" y="1270604"/>
            <a:ext cx="1896251" cy="838201"/>
          </a:xfrm>
          <a:prstGeom prst="wedgeRectCallout">
            <a:avLst>
              <a:gd name="adj1" fmla="val -20759"/>
              <a:gd name="adj2" fmla="val -768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 → New →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6096000" y="249747"/>
            <a:ext cx="2886075" cy="762000"/>
          </a:xfrm>
          <a:prstGeom prst="wedgeRectCallout">
            <a:avLst>
              <a:gd name="adj1" fmla="val -27927"/>
              <a:gd name="adj2" fmla="val -389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Vanselow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convention</a:t>
            </a:r>
          </a:p>
        </p:txBody>
      </p:sp>
      <p:sp>
        <p:nvSpPr>
          <p:cNvPr id="4" name="Bent Arrow 3"/>
          <p:cNvSpPr/>
          <p:nvPr/>
        </p:nvSpPr>
        <p:spPr>
          <a:xfrm rot="5400000">
            <a:off x="5738813" y="2479323"/>
            <a:ext cx="1600200" cy="12192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601509" y="4401911"/>
            <a:ext cx="1876424" cy="27622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5586413" y="4922328"/>
            <a:ext cx="3124200" cy="1562100"/>
          </a:xfrm>
          <a:prstGeom prst="wedgeRectCallout">
            <a:avLst>
              <a:gd name="adj1" fmla="val 18438"/>
              <a:gd name="adj2" fmla="val -592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Vanselow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convention is like Gaines-Thomas, except that the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sorbed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ion activity is the molar fraction of the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sites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C498ECE-F8BB-42A6-A5CE-FC5DFAC25BB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30"/>
          <a:stretch/>
        </p:blipFill>
        <p:spPr>
          <a:xfrm>
            <a:off x="3361719" y="1443132"/>
            <a:ext cx="2421397" cy="1238250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D1E02DFF-CEA7-4AE2-AED2-B739BFF7F3F3}"/>
              </a:ext>
            </a:extLst>
          </p:cNvPr>
          <p:cNvSpPr/>
          <p:nvPr/>
        </p:nvSpPr>
        <p:spPr>
          <a:xfrm>
            <a:off x="4114464" y="1712917"/>
            <a:ext cx="1597213" cy="68098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6">
            <a:extLst>
              <a:ext uri="{FF2B5EF4-FFF2-40B4-BE49-F238E27FC236}">
                <a16:creationId xmlns:a16="http://schemas.microsoft.com/office/drawing/2014/main" id="{DDDB375F-054F-4594-9280-08C6881AA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116" y="1308239"/>
            <a:ext cx="3208484" cy="838201"/>
          </a:xfrm>
          <a:prstGeom prst="wedgeRectCallout">
            <a:avLst>
              <a:gd name="adj1" fmla="val -57389"/>
              <a:gd name="adj2" fmla="val 3264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Set model type to ion-exchange and convention to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vanselow</a:t>
            </a:r>
            <a:endParaRPr lang="en-US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40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3372FC5E-4571-4E6F-9926-E72750EEE9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3" t="-256" r="183" b="38163"/>
          <a:stretch/>
        </p:blipFill>
        <p:spPr>
          <a:xfrm>
            <a:off x="661987" y="3007601"/>
            <a:ext cx="7810500" cy="354559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A6BBC7E-A9CB-4FBE-802B-A58A2791A6C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1" b="69883"/>
          <a:stretch/>
        </p:blipFill>
        <p:spPr>
          <a:xfrm>
            <a:off x="676275" y="576262"/>
            <a:ext cx="7791450" cy="1718364"/>
          </a:xfrm>
          <a:prstGeom prst="rect">
            <a:avLst/>
          </a:prstGeom>
        </p:spPr>
      </p:pic>
      <p:sp>
        <p:nvSpPr>
          <p:cNvPr id="6" name="AutoShape 6">
            <a:extLst>
              <a:ext uri="{FF2B5EF4-FFF2-40B4-BE49-F238E27FC236}">
                <a16:creationId xmlns:a16="http://schemas.microsoft.com/office/drawing/2014/main" id="{D8A3D3C9-EEFF-48B5-9AE3-5DD0B1DF2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17" y="1270604"/>
            <a:ext cx="1896251" cy="838201"/>
          </a:xfrm>
          <a:prstGeom prst="wedgeRectCallout">
            <a:avLst>
              <a:gd name="adj1" fmla="val -20759"/>
              <a:gd name="adj2" fmla="val -7683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File → New →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Sorbing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Surfaces…</a:t>
            </a: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814817" y="240018"/>
            <a:ext cx="5100583" cy="962126"/>
          </a:xfrm>
          <a:prstGeom prst="wedgeRectCallout">
            <a:avLst>
              <a:gd name="adj1" fmla="val -29846"/>
              <a:gd name="adj2" fmla="val -1399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In the Gapon convention, you balance reactions on the sites rather than on the ions</a:t>
            </a:r>
          </a:p>
        </p:txBody>
      </p:sp>
      <p:sp>
        <p:nvSpPr>
          <p:cNvPr id="4" name="Bent Arrow 3"/>
          <p:cNvSpPr/>
          <p:nvPr/>
        </p:nvSpPr>
        <p:spPr>
          <a:xfrm rot="5400000">
            <a:off x="5689527" y="2572766"/>
            <a:ext cx="1600200" cy="12192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577014" y="4508880"/>
            <a:ext cx="1904999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5777520" y="5010920"/>
            <a:ext cx="2971799" cy="997359"/>
          </a:xfrm>
          <a:prstGeom prst="wedgeRectCallout">
            <a:avLst>
              <a:gd name="adj1" fmla="val 20249"/>
              <a:gd name="adj2" fmla="val -664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sorbed</a:t>
            </a: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ion activities can be expressed as equivalents or molar fractions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E84D9F2-93E3-4C0A-82B5-61626BAB0E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66479" y="1489680"/>
            <a:ext cx="2411041" cy="123825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8842869-1F03-410D-B927-BF7660CC92E1}"/>
              </a:ext>
            </a:extLst>
          </p:cNvPr>
          <p:cNvSpPr/>
          <p:nvPr/>
        </p:nvSpPr>
        <p:spPr>
          <a:xfrm>
            <a:off x="4114464" y="1712917"/>
            <a:ext cx="1597213" cy="680988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BFACF24D-0C6D-453B-8BE6-59928B978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3116" y="1371599"/>
            <a:ext cx="3208484" cy="838201"/>
          </a:xfrm>
          <a:prstGeom prst="wedgeRectCallout">
            <a:avLst>
              <a:gd name="adj1" fmla="val -56582"/>
              <a:gd name="adj2" fmla="val 3264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Set model type to ion-exchange and convention to </a:t>
            </a:r>
            <a:r>
              <a:rPr lang="en-US" i="1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gapon</a:t>
            </a:r>
            <a:endParaRPr lang="en-US" i="1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38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7DF99E6-E313-44FC-A6C3-890737C0E6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9" b="42277"/>
          <a:stretch/>
        </p:blipFill>
        <p:spPr>
          <a:xfrm>
            <a:off x="1600200" y="3400425"/>
            <a:ext cx="7315200" cy="32705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0C8FD83-40ED-4726-888D-A84495D5FD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8" b="56144"/>
          <a:stretch/>
        </p:blipFill>
        <p:spPr>
          <a:xfrm>
            <a:off x="152400" y="156033"/>
            <a:ext cx="6962775" cy="2510967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438775" y="1498986"/>
            <a:ext cx="1676400" cy="444543"/>
          </a:xfrm>
          <a:prstGeom prst="wedgeRectCallout">
            <a:avLst>
              <a:gd name="adj1" fmla="val -56811"/>
              <a:gd name="adj2" fmla="val 264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Basis… → Na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Bent Arrow 5"/>
          <p:cNvSpPr/>
          <p:nvPr/>
        </p:nvSpPr>
        <p:spPr>
          <a:xfrm rot="5400000">
            <a:off x="6421337" y="2373213"/>
            <a:ext cx="1349576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85057" y="1509486"/>
            <a:ext cx="1253218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66675" y="2057400"/>
            <a:ext cx="1371600" cy="789848"/>
          </a:xfrm>
          <a:prstGeom prst="wedgeRectCallout">
            <a:avLst>
              <a:gd name="adj1" fmla="val -24409"/>
              <a:gd name="adj2" fmla="val -878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Right-click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262748" y="4748212"/>
            <a:ext cx="2281052" cy="738188"/>
          </a:xfrm>
          <a:prstGeom prst="wedgeRectCallout">
            <a:avLst>
              <a:gd name="adj1" fmla="val -68382"/>
              <a:gd name="adj2" fmla="val 337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TEdit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automatically fills in all entries 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362200" y="457200"/>
            <a:ext cx="4876800" cy="897345"/>
          </a:xfrm>
          <a:prstGeom prst="wedgeRectCallout">
            <a:avLst>
              <a:gd name="adj1" fmla="val -34792"/>
              <a:gd name="adj2" fmla="val 725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a basis species from the list, typically an abundant monovalent cation or anion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703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" t="-38" r="41" b="49542"/>
          <a:stretch/>
        </p:blipFill>
        <p:spPr bwMode="auto">
          <a:xfrm>
            <a:off x="152401" y="152401"/>
            <a:ext cx="6835138" cy="2649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8" t="-181" r="-1104" b="20257"/>
          <a:stretch/>
        </p:blipFill>
        <p:spPr bwMode="auto">
          <a:xfrm>
            <a:off x="1828800" y="3081862"/>
            <a:ext cx="7010399" cy="368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4904014" y="1710328"/>
            <a:ext cx="1676400" cy="411090"/>
          </a:xfrm>
          <a:prstGeom prst="wedgeRectCallout">
            <a:avLst>
              <a:gd name="adj1" fmla="val -60949"/>
              <a:gd name="adj2" fmla="val 3517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Basis… → Ca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514600" y="347856"/>
            <a:ext cx="3962400" cy="838200"/>
          </a:xfrm>
          <a:prstGeom prst="wedgeRectCallout">
            <a:avLst>
              <a:gd name="adj1" fmla="val -34792"/>
              <a:gd name="adj2" fmla="val 725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Choose any basis, redox, or aqueous species to create exchange reactions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Bent Arrow 5"/>
          <p:cNvSpPr/>
          <p:nvPr/>
        </p:nvSpPr>
        <p:spPr>
          <a:xfrm rot="5400000">
            <a:off x="6598921" y="2145785"/>
            <a:ext cx="1600200" cy="1371600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57843" y="1741715"/>
            <a:ext cx="1066800" cy="2115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48986" y="2215242"/>
            <a:ext cx="1371600" cy="789848"/>
          </a:xfrm>
          <a:prstGeom prst="wedgeRectCallout">
            <a:avLst>
              <a:gd name="adj1" fmla="val -24409"/>
              <a:gd name="adj2" fmla="val -8783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Right click →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Add</a:t>
            </a: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228600" y="5867400"/>
            <a:ext cx="2667000" cy="896679"/>
          </a:xfrm>
          <a:prstGeom prst="wedgeRectCallout">
            <a:avLst>
              <a:gd name="adj1" fmla="val 61240"/>
              <a:gd name="adj2" fmla="val 2788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Exchange reaction automatically written using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Gapon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convention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4870139" y="4360272"/>
            <a:ext cx="3420549" cy="1225702"/>
          </a:xfrm>
          <a:prstGeom prst="wedgeRectCallout">
            <a:avLst>
              <a:gd name="adj1" fmla="val -60812"/>
              <a:gd name="adj2" fmla="val -3257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TEdit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automatically fills in all entries except the selectivity coefficient, which you supply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764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3076</TotalTime>
  <Words>287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89</cp:revision>
  <dcterms:created xsi:type="dcterms:W3CDTF">2013-10-01T15:24:04Z</dcterms:created>
  <dcterms:modified xsi:type="dcterms:W3CDTF">2022-03-10T23:06:43Z</dcterms:modified>
</cp:coreProperties>
</file>