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288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9" y="1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2C003-8488-47B9-A14D-06155C0E85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23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194CCE-74EA-4322-9390-B73D7086B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1395" y="438150"/>
            <a:ext cx="7941209" cy="6000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Redox pivots</a:t>
            </a:r>
          </a:p>
        </p:txBody>
      </p:sp>
    </p:spTree>
    <p:extLst>
      <p:ext uri="{BB962C8B-B14F-4D97-AF65-F5344CB8AC3E}">
        <p14:creationId xmlns:p14="http://schemas.microsoft.com/office/powerpoint/2010/main" val="2779774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6194CCE-74EA-4322-9390-B73D7086B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1395" y="438150"/>
            <a:ext cx="7941209" cy="6000750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828800" y="4419600"/>
            <a:ext cx="2286000" cy="838200"/>
          </a:xfrm>
          <a:prstGeom prst="wedgeRectCallout">
            <a:avLst>
              <a:gd name="adj1" fmla="val -74318"/>
              <a:gd name="adj2" fmla="val 303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 is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redox pivot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in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thermo.tdat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52400" y="136229"/>
            <a:ext cx="6934200" cy="854371"/>
          </a:xfrm>
          <a:prstGeom prst="wedgeRectCallout">
            <a:avLst>
              <a:gd name="adj1" fmla="val -46091"/>
              <a:gd name="adj2" fmla="val 392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Databases treating redox reactions must include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in the list of Basis Species. This species is the “redox pivot”.</a:t>
            </a:r>
          </a:p>
        </p:txBody>
      </p:sp>
    </p:spTree>
    <p:extLst>
      <p:ext uri="{BB962C8B-B14F-4D97-AF65-F5344CB8AC3E}">
        <p14:creationId xmlns:p14="http://schemas.microsoft.com/office/powerpoint/2010/main" val="15740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8351B3-2285-4144-8F53-8E67380DD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1395" y="428625"/>
            <a:ext cx="7941209" cy="60007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876800" y="3124200"/>
            <a:ext cx="2781300" cy="813391"/>
          </a:xfrm>
          <a:prstGeom prst="wedgeRectCallout">
            <a:avLst>
              <a:gd name="adj1" fmla="val -42159"/>
              <a:gd name="adj2" fmla="val 8264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Here the electron is balanced in terms of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</a:t>
            </a:r>
          </a:p>
        </p:txBody>
      </p:sp>
      <p:sp>
        <p:nvSpPr>
          <p:cNvPr id="6" name="Oval 5"/>
          <p:cNvSpPr/>
          <p:nvPr/>
        </p:nvSpPr>
        <p:spPr>
          <a:xfrm>
            <a:off x="560733" y="2133600"/>
            <a:ext cx="1066800" cy="4572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52400" y="136229"/>
            <a:ext cx="5715000" cy="854371"/>
          </a:xfrm>
          <a:prstGeom prst="wedgeRectCallout">
            <a:avLst>
              <a:gd name="adj1" fmla="val -36488"/>
              <a:gd name="adj2" fmla="val -3098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reaction for the “free electron” is written in terms of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</a:t>
            </a:r>
            <a:r>
              <a:rPr lang="en-US" sz="20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or their gaseous forms.</a:t>
            </a:r>
          </a:p>
        </p:txBody>
      </p:sp>
    </p:spTree>
    <p:extLst>
      <p:ext uri="{BB962C8B-B14F-4D97-AF65-F5344CB8AC3E}">
        <p14:creationId xmlns:p14="http://schemas.microsoft.com/office/powerpoint/2010/main" val="3159693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89516A-0494-4FFF-BE4A-6A5AEFEE5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075" y="433065"/>
            <a:ext cx="7943850" cy="599187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181600" y="3505200"/>
            <a:ext cx="2971800" cy="914400"/>
          </a:xfrm>
          <a:prstGeom prst="wedgeRectCallout">
            <a:avLst>
              <a:gd name="adj1" fmla="val -35701"/>
              <a:gd name="adj2" fmla="val 831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Balance in terms of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(g),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(g), or the 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endParaRPr lang="en-US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1437" y="1117366"/>
            <a:ext cx="1066800" cy="23790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914400" y="4495800"/>
            <a:ext cx="1828798" cy="670737"/>
          </a:xfrm>
          <a:prstGeom prst="wedgeRectCallout">
            <a:avLst>
              <a:gd name="adj1" fmla="val -27617"/>
              <a:gd name="adj2" fmla="val -8947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FR" i="1" dirty="0">
                <a:latin typeface="Calibri" pitchFamily="34" charset="0"/>
                <a:cs typeface="Calibri" pitchFamily="34" charset="0"/>
              </a:rPr>
              <a:t>Fe</a:t>
            </a:r>
            <a:r>
              <a:rPr lang="fr-FR" i="1" baseline="30000" dirty="0">
                <a:latin typeface="Calibri" pitchFamily="34" charset="0"/>
                <a:cs typeface="Calibri" pitchFamily="34" charset="0"/>
              </a:rPr>
              <a:t>+++</a:t>
            </a:r>
            <a:r>
              <a:rPr lang="fr-FR" i="1" dirty="0">
                <a:latin typeface="Calibri" pitchFamily="34" charset="0"/>
                <a:cs typeface="Calibri" pitchFamily="34" charset="0"/>
              </a:rPr>
              <a:t>, H</a:t>
            </a:r>
            <a:r>
              <a:rPr lang="fr-FR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fr-FR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fr-FR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fr-FR" i="1" dirty="0">
                <a:latin typeface="Calibri" pitchFamily="34" charset="0"/>
                <a:cs typeface="Calibri" pitchFamily="34" charset="0"/>
              </a:rPr>
              <a:t>), etc. are redox </a:t>
            </a:r>
            <a:r>
              <a:rPr lang="fr-FR" i="1" dirty="0" err="1">
                <a:latin typeface="Calibri" pitchFamily="34" charset="0"/>
                <a:cs typeface="Calibri" pitchFamily="34" charset="0"/>
              </a:rPr>
              <a:t>species</a:t>
            </a:r>
            <a:endParaRPr lang="fr-FR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1925" y="152400"/>
            <a:ext cx="3876675" cy="806856"/>
          </a:xfrm>
          <a:prstGeom prst="wedgeRectCallout">
            <a:avLst>
              <a:gd name="adj1" fmla="val -36049"/>
              <a:gd name="adj2" fmla="val -2470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coupling reactions can be balanced in a flexible manner.</a:t>
            </a:r>
          </a:p>
        </p:txBody>
      </p:sp>
    </p:spTree>
    <p:extLst>
      <p:ext uri="{BB962C8B-B14F-4D97-AF65-F5344CB8AC3E}">
        <p14:creationId xmlns:p14="http://schemas.microsoft.com/office/powerpoint/2010/main" val="124022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3295F8-B162-41F2-89DE-0A26B4E86A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" t="-134" r="-120" b="20914"/>
          <a:stretch/>
        </p:blipFill>
        <p:spPr>
          <a:xfrm>
            <a:off x="152400" y="160683"/>
            <a:ext cx="7943850" cy="474671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44927" y="1504792"/>
            <a:ext cx="1028700" cy="28575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00501" y="1281705"/>
            <a:ext cx="2514601" cy="356366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61925" y="152401"/>
            <a:ext cx="4477152" cy="806856"/>
          </a:xfrm>
          <a:prstGeom prst="wedgeRectCallout">
            <a:avLst>
              <a:gd name="adj1" fmla="val -33910"/>
              <a:gd name="adj2" fmla="val -336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change the redox pivot by exchanging O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with H</a:t>
            </a:r>
            <a:r>
              <a:rPr 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E58C23-5968-428A-AC7E-EE36A7E130B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7" t="-823" r="157" b="29205"/>
          <a:stretch/>
        </p:blipFill>
        <p:spPr>
          <a:xfrm>
            <a:off x="1295399" y="2389864"/>
            <a:ext cx="7820025" cy="4224338"/>
          </a:xfrm>
          <a:prstGeom prst="rect">
            <a:avLst/>
          </a:prstGeom>
        </p:spPr>
      </p:pic>
      <p:sp>
        <p:nvSpPr>
          <p:cNvPr id="4" name="AutoShape 12">
            <a:extLst>
              <a:ext uri="{FF2B5EF4-FFF2-40B4-BE49-F238E27FC236}">
                <a16:creationId xmlns:a16="http://schemas.microsoft.com/office/drawing/2014/main" id="{998A7938-4EA4-49A6-BDE0-6FD53D7AD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004801"/>
            <a:ext cx="3854887" cy="910883"/>
          </a:xfrm>
          <a:prstGeom prst="wedgeRectCallout">
            <a:avLst>
              <a:gd name="adj1" fmla="val -36837"/>
              <a:gd name="adj2" fmla="val 8483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After the exchange, reaction is balanced with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2+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and H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838200" y="1916977"/>
            <a:ext cx="2532281" cy="838200"/>
          </a:xfrm>
          <a:prstGeom prst="wedgeRectCallout">
            <a:avLst>
              <a:gd name="adj1" fmla="val -31044"/>
              <a:gd name="adj2" fmla="val -772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Exchange the positions of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 and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2456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5101</TotalTime>
  <Words>177</Words>
  <Application>Microsoft Office PowerPoint</Application>
  <PresentationFormat>On-screen Show (4:3)</PresentationFormat>
  <Paragraphs>12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65</cp:revision>
  <dcterms:created xsi:type="dcterms:W3CDTF">2013-10-01T15:24:04Z</dcterms:created>
  <dcterms:modified xsi:type="dcterms:W3CDTF">2022-03-10T00:13:56Z</dcterms:modified>
</cp:coreProperties>
</file>