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4" r:id="rId2"/>
    <p:sldId id="299" r:id="rId3"/>
    <p:sldId id="310" r:id="rId4"/>
    <p:sldId id="313" r:id="rId5"/>
    <p:sldId id="311" r:id="rId6"/>
    <p:sldId id="301" r:id="rId7"/>
    <p:sldId id="306" r:id="rId8"/>
    <p:sldId id="303" r:id="rId9"/>
    <p:sldId id="31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62" y="10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5E80B38-42AD-46C7-8047-10966619DF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0562" y="591834"/>
            <a:ext cx="7762875" cy="56743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3072770"/>
            <a:ext cx="4876800" cy="1332864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i="1" dirty="0" err="1">
                <a:solidFill>
                  <a:srgbClr val="F79646">
                    <a:lumMod val="75000"/>
                  </a:srgbClr>
                </a:solidFill>
              </a:rPr>
              <a:t>K</a:t>
            </a:r>
            <a:r>
              <a:rPr lang="en-US" sz="4000" b="1" i="1" baseline="-25000" dirty="0" err="1">
                <a:solidFill>
                  <a:srgbClr val="F79646">
                    <a:lumMod val="75000"/>
                  </a:srgbClr>
                </a:solidFill>
              </a:rPr>
              <a:t>d</a:t>
            </a:r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, </a:t>
            </a:r>
            <a:r>
              <a:rPr lang="en-US" sz="4000" b="1" dirty="0" err="1">
                <a:solidFill>
                  <a:srgbClr val="F79646">
                    <a:lumMod val="75000"/>
                  </a:srgbClr>
                </a:solidFill>
              </a:rPr>
              <a:t>Freundlich</a:t>
            </a:r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, and Langmuir isotherms</a:t>
            </a:r>
          </a:p>
        </p:txBody>
      </p:sp>
    </p:spTree>
    <p:extLst>
      <p:ext uri="{BB962C8B-B14F-4D97-AF65-F5344CB8AC3E}">
        <p14:creationId xmlns:p14="http://schemas.microsoft.com/office/powerpoint/2010/main" val="371996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FFF66EF2-107C-4A1C-8425-0E8E8EABB9A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" r="22"/>
          <a:stretch/>
        </p:blipFill>
        <p:spPr>
          <a:xfrm>
            <a:off x="671512" y="569993"/>
            <a:ext cx="7800975" cy="5678408"/>
          </a:xfrm>
          <a:prstGeom prst="rect">
            <a:avLst/>
          </a:prstGeom>
        </p:spPr>
      </p:pic>
      <p:sp>
        <p:nvSpPr>
          <p:cNvPr id="2" name="AutoShape 3">
            <a:extLst>
              <a:ext uri="{FF2B5EF4-FFF2-40B4-BE49-F238E27FC236}">
                <a16:creationId xmlns:a16="http://schemas.microsoft.com/office/drawing/2014/main" id="{4A48052E-28E9-4AEA-84F0-51A433637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5623" y="122542"/>
            <a:ext cx="2701354" cy="852264"/>
          </a:xfrm>
          <a:prstGeom prst="wedgeRectCallout">
            <a:avLst>
              <a:gd name="adj1" fmla="val -30992"/>
              <a:gd name="adj2" fmla="val -4199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Creating a reaction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Kd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surface dataset</a:t>
            </a:r>
          </a:p>
        </p:txBody>
      </p:sp>
      <p:sp>
        <p:nvSpPr>
          <p:cNvPr id="5" name="AutoShape 6">
            <a:extLst>
              <a:ext uri="{FF2B5EF4-FFF2-40B4-BE49-F238E27FC236}">
                <a16:creationId xmlns:a16="http://schemas.microsoft.com/office/drawing/2014/main" id="{8C8AAB5D-88F5-40E6-885E-E78697842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337147"/>
            <a:ext cx="2026826" cy="752317"/>
          </a:xfrm>
          <a:prstGeom prst="wedgeRectCallout">
            <a:avLst>
              <a:gd name="adj1" fmla="val -34728"/>
              <a:gd name="adj2" fmla="val -885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File 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 New  </a:t>
            </a:r>
            <a:r>
              <a:rPr lang="en-US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Sorbing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 Surfaces…</a:t>
            </a:r>
            <a:endParaRPr lang="en-US" i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8BA0AB9-27E0-45EA-83CF-CBC7BEE0EBB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93" r="-574"/>
          <a:stretch/>
        </p:blipFill>
        <p:spPr>
          <a:xfrm>
            <a:off x="2895600" y="2990850"/>
            <a:ext cx="2743199" cy="1238250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B5F94B36-B0EE-472A-957E-6157245E34C8}"/>
              </a:ext>
            </a:extLst>
          </p:cNvPr>
          <p:cNvSpPr/>
          <p:nvPr/>
        </p:nvSpPr>
        <p:spPr>
          <a:xfrm>
            <a:off x="3817222" y="3342641"/>
            <a:ext cx="1597213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utoShape 6">
            <a:extLst>
              <a:ext uri="{FF2B5EF4-FFF2-40B4-BE49-F238E27FC236}">
                <a16:creationId xmlns:a16="http://schemas.microsoft.com/office/drawing/2014/main" id="{5CBD6F83-CE7C-4DA4-808D-AF31DC816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4435" y="2905283"/>
            <a:ext cx="1775414" cy="752317"/>
          </a:xfrm>
          <a:prstGeom prst="wedgeRectCallout">
            <a:avLst>
              <a:gd name="adj1" fmla="val -62925"/>
              <a:gd name="adj2" fmla="val 2164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Select </a:t>
            </a:r>
            <a:r>
              <a:rPr lang="en-US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Kd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from pulldown</a:t>
            </a:r>
          </a:p>
        </p:txBody>
      </p:sp>
    </p:spTree>
    <p:extLst>
      <p:ext uri="{BB962C8B-B14F-4D97-AF65-F5344CB8AC3E}">
        <p14:creationId xmlns:p14="http://schemas.microsoft.com/office/powerpoint/2010/main" val="719495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35E33291-2154-4ABB-9511-550C2FFF10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" r="22"/>
          <a:stretch/>
        </p:blipFill>
        <p:spPr>
          <a:xfrm>
            <a:off x="672556" y="569992"/>
            <a:ext cx="7800975" cy="5678407"/>
          </a:xfrm>
          <a:prstGeom prst="rect">
            <a:avLst/>
          </a:prstGeom>
        </p:spPr>
      </p:pic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3886200" y="3052841"/>
            <a:ext cx="2502650" cy="752317"/>
          </a:xfrm>
          <a:prstGeom prst="wedgeRectCallout">
            <a:avLst>
              <a:gd name="adj1" fmla="val -39289"/>
              <a:gd name="adj2" fmla="val -7984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Pull aqueous species from this thermo dataset</a:t>
            </a: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6119609" y="1579482"/>
            <a:ext cx="2464977" cy="752317"/>
          </a:xfrm>
          <a:prstGeom prst="wedgeRectCallout">
            <a:avLst>
              <a:gd name="adj1" fmla="val -61982"/>
              <a:gd name="adj2" fmla="val 318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Enter a unique identifier for the </a:t>
            </a:r>
            <a:r>
              <a:rPr lang="en-US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surface</a:t>
            </a:r>
          </a:p>
        </p:txBody>
      </p:sp>
      <p:sp>
        <p:nvSpPr>
          <p:cNvPr id="9" name="Oval 8"/>
          <p:cNvSpPr/>
          <p:nvPr/>
        </p:nvSpPr>
        <p:spPr>
          <a:xfrm>
            <a:off x="3124200" y="2075329"/>
            <a:ext cx="1344386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4A48052E-28E9-4AEA-84F0-51A433637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5623" y="122542"/>
            <a:ext cx="2701354" cy="852264"/>
          </a:xfrm>
          <a:prstGeom prst="wedgeRectCallout">
            <a:avLst>
              <a:gd name="adj1" fmla="val -30992"/>
              <a:gd name="adj2" fmla="val -4199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Creating a reaction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Kd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surface dataset</a:t>
            </a:r>
          </a:p>
        </p:txBody>
      </p:sp>
    </p:spTree>
    <p:extLst>
      <p:ext uri="{BB962C8B-B14F-4D97-AF65-F5344CB8AC3E}">
        <p14:creationId xmlns:p14="http://schemas.microsoft.com/office/powerpoint/2010/main" val="735957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C7AC3EE4-C894-4EC8-B1D2-EA51FDFD4E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7" t="-125" r="157" b="30555"/>
          <a:stretch/>
        </p:blipFill>
        <p:spPr>
          <a:xfrm>
            <a:off x="2124837" y="3104329"/>
            <a:ext cx="6924675" cy="350519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F0E3205-EEBA-45F0-A774-3E727CA6643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" t="132" r="-6" b="46487"/>
          <a:stretch/>
        </p:blipFill>
        <p:spPr>
          <a:xfrm>
            <a:off x="118761" y="129823"/>
            <a:ext cx="6924675" cy="2689577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86104" y="1817388"/>
            <a:ext cx="1371600" cy="789848"/>
          </a:xfrm>
          <a:prstGeom prst="wedgeRectCallout">
            <a:avLst>
              <a:gd name="adj1" fmla="val -24409"/>
              <a:gd name="adj2" fmla="val -8783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Right-click →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</a:t>
            </a: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181600" y="1601147"/>
            <a:ext cx="1676400" cy="341475"/>
          </a:xfrm>
          <a:prstGeom prst="wedgeRectCallout">
            <a:avLst>
              <a:gd name="adj1" fmla="val -65334"/>
              <a:gd name="adj2" fmla="val 6075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Basis… → Ni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Bent Arrow 6"/>
          <p:cNvSpPr/>
          <p:nvPr/>
        </p:nvSpPr>
        <p:spPr>
          <a:xfrm rot="5400000">
            <a:off x="6233811" y="2500784"/>
            <a:ext cx="1600200" cy="13716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5029200" y="5141117"/>
            <a:ext cx="2314575" cy="556942"/>
          </a:xfrm>
          <a:prstGeom prst="wedgeRectCallout">
            <a:avLst>
              <a:gd name="adj1" fmla="val -60071"/>
              <a:gd name="adj2" fmla="val -3829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Supply a reaction </a:t>
            </a:r>
            <a:r>
              <a:rPr lang="en-US" sz="20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K</a:t>
            </a:r>
            <a:r>
              <a:rPr lang="en-US" sz="2000" i="1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5257800" y="4114800"/>
            <a:ext cx="3200400" cy="838200"/>
          </a:xfrm>
          <a:prstGeom prst="wedgeRectCallout">
            <a:avLst>
              <a:gd name="adj1" fmla="val -65049"/>
              <a:gd name="adj2" fmla="val 2496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Ni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properties taken from thermo dataset automatically</a:t>
            </a:r>
          </a:p>
        </p:txBody>
      </p:sp>
      <p:sp>
        <p:nvSpPr>
          <p:cNvPr id="2" name="AutoShape 3">
            <a:extLst>
              <a:ext uri="{FF2B5EF4-FFF2-40B4-BE49-F238E27FC236}">
                <a16:creationId xmlns:a16="http://schemas.microsoft.com/office/drawing/2014/main" id="{921832E2-D69D-4DC9-9E47-231241A60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81129"/>
            <a:ext cx="3429000" cy="860129"/>
          </a:xfrm>
          <a:prstGeom prst="wedgeRectCallout">
            <a:avLst>
              <a:gd name="adj1" fmla="val -34792"/>
              <a:gd name="adj2" fmla="val 7250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Choose a basis, redox, or aqueous species from the list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290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D8D919D6-2349-4671-8866-27AFC6A55F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0" t="-69" r="140" b="51519"/>
          <a:stretch/>
        </p:blipFill>
        <p:spPr>
          <a:xfrm>
            <a:off x="671512" y="3639875"/>
            <a:ext cx="7800975" cy="276092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8FDF898-847C-4E6E-A137-C8ABDF5249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0319"/>
          <a:stretch/>
        </p:blipFill>
        <p:spPr>
          <a:xfrm>
            <a:off x="671512" y="569993"/>
            <a:ext cx="7800975" cy="1111650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638800" y="122542"/>
            <a:ext cx="3208177" cy="852264"/>
          </a:xfrm>
          <a:prstGeom prst="wedgeRectCallout">
            <a:avLst>
              <a:gd name="adj1" fmla="val -30992"/>
              <a:gd name="adj2" fmla="val -4199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Creating a new Freundlich surface dataset</a:t>
            </a:r>
          </a:p>
        </p:txBody>
      </p:sp>
      <p:sp>
        <p:nvSpPr>
          <p:cNvPr id="5" name="Bent Arrow 4"/>
          <p:cNvSpPr/>
          <p:nvPr/>
        </p:nvSpPr>
        <p:spPr>
          <a:xfrm rot="5400000">
            <a:off x="5461419" y="2911394"/>
            <a:ext cx="1600200" cy="13716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505798" y="5155602"/>
            <a:ext cx="219131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C64508-AA09-46A5-91E0-5A928EC6DC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77166" y="1921020"/>
            <a:ext cx="2411041" cy="1238250"/>
          </a:xfrm>
          <a:prstGeom prst="rect">
            <a:avLst/>
          </a:prstGeom>
        </p:spPr>
      </p:pic>
      <p:sp>
        <p:nvSpPr>
          <p:cNvPr id="6" name="AutoShape 6">
            <a:extLst>
              <a:ext uri="{FF2B5EF4-FFF2-40B4-BE49-F238E27FC236}">
                <a16:creationId xmlns:a16="http://schemas.microsoft.com/office/drawing/2014/main" id="{D7AF8150-5763-484C-9F9B-50ABCFD0E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305485"/>
            <a:ext cx="2026826" cy="752317"/>
          </a:xfrm>
          <a:prstGeom prst="wedgeRectCallout">
            <a:avLst>
              <a:gd name="adj1" fmla="val -34728"/>
              <a:gd name="adj2" fmla="val -885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File 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 New  </a:t>
            </a:r>
            <a:r>
              <a:rPr lang="en-US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Sorbing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 Surfaces…</a:t>
            </a:r>
            <a:endParaRPr lang="en-US" i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AutoShape 6">
            <a:extLst>
              <a:ext uri="{FF2B5EF4-FFF2-40B4-BE49-F238E27FC236}">
                <a16:creationId xmlns:a16="http://schemas.microsoft.com/office/drawing/2014/main" id="{A91E68FC-5A69-4BF4-8CCE-F8D82FB83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9978" y="1895559"/>
            <a:ext cx="1775414" cy="752317"/>
          </a:xfrm>
          <a:prstGeom prst="wedgeRectCallout">
            <a:avLst>
              <a:gd name="adj1" fmla="val -62925"/>
              <a:gd name="adj2" fmla="val 2164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Select Freundlich from pulldown</a:t>
            </a:r>
          </a:p>
        </p:txBody>
      </p:sp>
    </p:spTree>
    <p:extLst>
      <p:ext uri="{BB962C8B-B14F-4D97-AF65-F5344CB8AC3E}">
        <p14:creationId xmlns:p14="http://schemas.microsoft.com/office/powerpoint/2010/main" val="3067703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C676D42-5518-4501-ACB5-91B1BD99AA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9" t="-278" r="159" b="43018"/>
          <a:stretch/>
        </p:blipFill>
        <p:spPr>
          <a:xfrm>
            <a:off x="2085975" y="3397657"/>
            <a:ext cx="6829425" cy="285074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B363ECE-6DDC-4E32-B216-946008FA2DE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9" t="-194" r="239" b="39382"/>
          <a:stretch/>
        </p:blipFill>
        <p:spPr>
          <a:xfrm>
            <a:off x="180976" y="172779"/>
            <a:ext cx="6829425" cy="3027621"/>
          </a:xfrm>
          <a:prstGeom prst="rect">
            <a:avLst/>
          </a:prstGeom>
        </p:spPr>
      </p:pic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4800600" y="5638800"/>
            <a:ext cx="2012136" cy="838200"/>
          </a:xfrm>
          <a:prstGeom prst="wedgeRectCallout">
            <a:avLst>
              <a:gd name="adj1" fmla="val -31838"/>
              <a:gd name="adj2" fmla="val -7136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Supply a reaction </a:t>
            </a:r>
            <a:r>
              <a:rPr lang="en-US" sz="20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K</a:t>
            </a:r>
            <a:r>
              <a:rPr lang="en-US" sz="2000" i="1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and </a:t>
            </a:r>
            <a:r>
              <a:rPr lang="en-US" sz="20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000" i="1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5334000" y="4368960"/>
            <a:ext cx="3200400" cy="838200"/>
          </a:xfrm>
          <a:prstGeom prst="wedgeRectCallout">
            <a:avLst>
              <a:gd name="adj1" fmla="val -64028"/>
              <a:gd name="adj2" fmla="val 2756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Am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properties taken from thermo dataset automatically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134662" y="1989300"/>
            <a:ext cx="1371600" cy="789848"/>
          </a:xfrm>
          <a:prstGeom prst="wedgeRectCallout">
            <a:avLst>
              <a:gd name="adj1" fmla="val -24409"/>
              <a:gd name="adj2" fmla="val -8783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Right-click →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</a:t>
            </a:r>
          </a:p>
        </p:txBody>
      </p:sp>
      <p:sp>
        <p:nvSpPr>
          <p:cNvPr id="9" name="Bent Arrow 8"/>
          <p:cNvSpPr/>
          <p:nvPr/>
        </p:nvSpPr>
        <p:spPr>
          <a:xfrm rot="5400000">
            <a:off x="6519208" y="2680020"/>
            <a:ext cx="1600200" cy="13716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715000" y="1518436"/>
            <a:ext cx="1676400" cy="444543"/>
          </a:xfrm>
          <a:prstGeom prst="wedgeRectCallout">
            <a:avLst>
              <a:gd name="adj1" fmla="val -63629"/>
              <a:gd name="adj2" fmla="val -3137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Basis… → Am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+++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417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F29473F5-D61B-4405-8FA2-DA2CF25EAD6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0" t="-99" r="210" b="42199"/>
          <a:stretch/>
        </p:blipFill>
        <p:spPr>
          <a:xfrm>
            <a:off x="681034" y="3009678"/>
            <a:ext cx="7781925" cy="327832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1C59EC6-444C-4877-AF90-21F644B76E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-1" b="79759"/>
          <a:stretch/>
        </p:blipFill>
        <p:spPr>
          <a:xfrm>
            <a:off x="671512" y="569993"/>
            <a:ext cx="7800975" cy="1143312"/>
          </a:xfrm>
          <a:prstGeom prst="rect">
            <a:avLst/>
          </a:prstGeom>
        </p:spPr>
      </p:pic>
      <p:sp>
        <p:nvSpPr>
          <p:cNvPr id="4" name="Bent Arrow 3"/>
          <p:cNvSpPr/>
          <p:nvPr/>
        </p:nvSpPr>
        <p:spPr>
          <a:xfrm rot="5400000">
            <a:off x="5857873" y="2400300"/>
            <a:ext cx="1600200" cy="13716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526847" y="4520395"/>
            <a:ext cx="1990724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                  </a:t>
            </a:r>
          </a:p>
        </p:txBody>
      </p:sp>
      <p:sp>
        <p:nvSpPr>
          <p:cNvPr id="8" name="Oval 7"/>
          <p:cNvSpPr/>
          <p:nvPr/>
        </p:nvSpPr>
        <p:spPr>
          <a:xfrm>
            <a:off x="2509836" y="5333235"/>
            <a:ext cx="1517878" cy="323436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D001BC36-56C5-4A3D-B3A0-BCAA76688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337147"/>
            <a:ext cx="2026826" cy="752317"/>
          </a:xfrm>
          <a:prstGeom prst="wedgeRectCallout">
            <a:avLst>
              <a:gd name="adj1" fmla="val -34728"/>
              <a:gd name="adj2" fmla="val -885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File 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 New  </a:t>
            </a:r>
            <a:r>
              <a:rPr lang="en-US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Sorbing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 Surfaces…</a:t>
            </a:r>
            <a:endParaRPr lang="en-US" i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86E2344-DF2D-478C-BDAF-662954D2A5B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1" b="-2056"/>
          <a:stretch/>
        </p:blipFill>
        <p:spPr>
          <a:xfrm>
            <a:off x="3330469" y="1422257"/>
            <a:ext cx="2524125" cy="1291866"/>
          </a:xfrm>
          <a:prstGeom prst="rect">
            <a:avLst/>
          </a:prstGeom>
        </p:spPr>
      </p:pic>
      <p:sp>
        <p:nvSpPr>
          <p:cNvPr id="17" name="AutoShape 6">
            <a:extLst>
              <a:ext uri="{FF2B5EF4-FFF2-40B4-BE49-F238E27FC236}">
                <a16:creationId xmlns:a16="http://schemas.microsoft.com/office/drawing/2014/main" id="{3A63D38F-3AF8-461B-AB3C-A6241C94D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6064" y="1397944"/>
            <a:ext cx="1775414" cy="752317"/>
          </a:xfrm>
          <a:prstGeom prst="wedgeRectCallout">
            <a:avLst>
              <a:gd name="adj1" fmla="val -62925"/>
              <a:gd name="adj2" fmla="val 2164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Select Langmuir from pulldown</a:t>
            </a:r>
          </a:p>
        </p:txBody>
      </p:sp>
      <p:sp>
        <p:nvSpPr>
          <p:cNvPr id="19" name="AutoShape 3">
            <a:extLst>
              <a:ext uri="{FF2B5EF4-FFF2-40B4-BE49-F238E27FC236}">
                <a16:creationId xmlns:a16="http://schemas.microsoft.com/office/drawing/2014/main" id="{77D74F5E-5100-469F-80C3-6BA6341DB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22542"/>
            <a:ext cx="3208177" cy="852264"/>
          </a:xfrm>
          <a:prstGeom prst="wedgeRectCallout">
            <a:avLst>
              <a:gd name="adj1" fmla="val -30992"/>
              <a:gd name="adj2" fmla="val -4199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Creating a new Langmuir surface dataset</a:t>
            </a:r>
          </a:p>
        </p:txBody>
      </p:sp>
    </p:spTree>
    <p:extLst>
      <p:ext uri="{BB962C8B-B14F-4D97-AF65-F5344CB8AC3E}">
        <p14:creationId xmlns:p14="http://schemas.microsoft.com/office/powerpoint/2010/main" val="1579194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6C313AF-BED0-478C-92E2-DCF42223EF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7887" y="628650"/>
            <a:ext cx="7697593" cy="5600700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914400" y="477579"/>
            <a:ext cx="2895600" cy="817821"/>
          </a:xfrm>
          <a:prstGeom prst="wedgeRectCallout">
            <a:avLst>
              <a:gd name="adj1" fmla="val -30109"/>
              <a:gd name="adj2" fmla="val 7225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Langmuir datasets have one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uncomplexed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site, &gt;L: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588454" y="2057400"/>
            <a:ext cx="3335079" cy="1143000"/>
          </a:xfrm>
          <a:prstGeom prst="wedgeRectCallout">
            <a:avLst>
              <a:gd name="adj1" fmla="val -63139"/>
              <a:gd name="adj2" fmla="val -3566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 can edit its name if you’d like to consider multiple Langmuir datasets simultaneously.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768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9749" y="633413"/>
            <a:ext cx="7684502" cy="559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12">
            <a:extLst>
              <a:ext uri="{FF2B5EF4-FFF2-40B4-BE49-F238E27FC236}">
                <a16:creationId xmlns:a16="http://schemas.microsoft.com/office/drawing/2014/main" id="{115AFB05-3285-45F6-816D-937EA8AB9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486400"/>
            <a:ext cx="3657600" cy="1219200"/>
          </a:xfrm>
          <a:prstGeom prst="wedgeRectCallout">
            <a:avLst>
              <a:gd name="adj1" fmla="val 32191"/>
              <a:gd name="adj2" fmla="val -6525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In GWB 2021 and newer releases, set a polynomial temperature expansion for the equilibrium constant; “a” is the log K value at 25°C.</a:t>
            </a:r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68CFBBE9-5351-4955-B1CE-6CE76FADD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828800"/>
            <a:ext cx="1828800" cy="838200"/>
          </a:xfrm>
          <a:prstGeom prst="wedgeRectCallout">
            <a:avLst>
              <a:gd name="adj1" fmla="val -68125"/>
              <a:gd name="adj2" fmla="val -3317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Choose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ion as before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293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9976</TotalTime>
  <Words>194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77</cp:revision>
  <dcterms:created xsi:type="dcterms:W3CDTF">2013-10-01T15:24:04Z</dcterms:created>
  <dcterms:modified xsi:type="dcterms:W3CDTF">2022-03-09T21:28:17Z</dcterms:modified>
</cp:coreProperties>
</file>