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330" r:id="rId4"/>
    <p:sldId id="326" r:id="rId5"/>
    <p:sldId id="259" r:id="rId6"/>
    <p:sldId id="334" r:id="rId7"/>
    <p:sldId id="335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69" y="9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29C65-C0E6-4433-9FCA-15540900F68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F35C-5C90-48B1-9FC1-32E858A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267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29C65-C0E6-4433-9FCA-15540900F68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F35C-5C90-48B1-9FC1-32E858A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76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29C65-C0E6-4433-9FCA-15540900F68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F35C-5C90-48B1-9FC1-32E858A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4397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9622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2035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9804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1415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5043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4785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9317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118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29C65-C0E6-4433-9FCA-15540900F68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F35C-5C90-48B1-9FC1-32E858A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79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8479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8314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021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29C65-C0E6-4433-9FCA-15540900F68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F35C-5C90-48B1-9FC1-32E858A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36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29C65-C0E6-4433-9FCA-15540900F68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F35C-5C90-48B1-9FC1-32E858A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31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29C65-C0E6-4433-9FCA-15540900F68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F35C-5C90-48B1-9FC1-32E858A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133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29C65-C0E6-4433-9FCA-15540900F68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F35C-5C90-48B1-9FC1-32E858A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360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29C65-C0E6-4433-9FCA-15540900F68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F35C-5C90-48B1-9FC1-32E858A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797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29C65-C0E6-4433-9FCA-15540900F68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F35C-5C90-48B1-9FC1-32E858A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454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29C65-C0E6-4433-9FCA-15540900F68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F35C-5C90-48B1-9FC1-32E858A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685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29C65-C0E6-4433-9FCA-15540900F68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DF35C-5C90-48B1-9FC1-32E858A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96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D5E8F706-B075-4D5E-9E40-256A74D229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3/10/2022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D7FCEBF8-ED54-4C1E-AFD9-E9F911A5F6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472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0569747-D269-45BD-A926-5B9EAE7F2A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1179" y="433387"/>
            <a:ext cx="7801640" cy="59912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ED88AB7-3F7B-415C-A3FD-98E7828B2697}"/>
              </a:ext>
            </a:extLst>
          </p:cNvPr>
          <p:cNvSpPr txBox="1"/>
          <p:nvPr/>
        </p:nvSpPr>
        <p:spPr>
          <a:xfrm>
            <a:off x="2124075" y="2762567"/>
            <a:ext cx="5314950" cy="1332864"/>
          </a:xfrm>
          <a:prstGeom prst="rect">
            <a:avLst/>
          </a:prstGeom>
          <a:solidFill>
            <a:srgbClr val="000000">
              <a:alpha val="63922"/>
            </a:srgbClr>
          </a:solidFill>
        </p:spPr>
        <p:txBody>
          <a:bodyPr wrap="square" lIns="100772" tIns="50387" rIns="100772" bIns="50387" rtlCol="0">
            <a:spAutoFit/>
          </a:bodyPr>
          <a:lstStyle/>
          <a:p>
            <a:pPr algn="ctr" defTabSz="1007734"/>
            <a:r>
              <a:rPr lang="en-US" sz="4000" b="1" dirty="0">
                <a:solidFill>
                  <a:srgbClr val="F79646">
                    <a:lumMod val="75000"/>
                  </a:srgbClr>
                </a:solidFill>
              </a:rPr>
              <a:t>Three-layer and </a:t>
            </a:r>
          </a:p>
          <a:p>
            <a:pPr algn="ctr" defTabSz="1007734"/>
            <a:r>
              <a:rPr lang="en-US" sz="4000" b="1" dirty="0">
                <a:solidFill>
                  <a:srgbClr val="F79646">
                    <a:lumMod val="75000"/>
                  </a:srgbClr>
                </a:solidFill>
              </a:rPr>
              <a:t>CD-MUSIC datasets</a:t>
            </a:r>
          </a:p>
        </p:txBody>
      </p:sp>
    </p:spTree>
    <p:extLst>
      <p:ext uri="{BB962C8B-B14F-4D97-AF65-F5344CB8AC3E}">
        <p14:creationId xmlns:p14="http://schemas.microsoft.com/office/powerpoint/2010/main" val="1365912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CD0A2F5-8E75-45AC-952A-5296EEAF6F6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2" b="70633"/>
          <a:stretch/>
        </p:blipFill>
        <p:spPr>
          <a:xfrm>
            <a:off x="671512" y="569993"/>
            <a:ext cx="7800975" cy="1658858"/>
          </a:xfrm>
          <a:prstGeom prst="rect">
            <a:avLst/>
          </a:prstGeom>
        </p:spPr>
      </p:pic>
      <p:sp>
        <p:nvSpPr>
          <p:cNvPr id="12" name="AutoShape 6">
            <a:extLst>
              <a:ext uri="{FF2B5EF4-FFF2-40B4-BE49-F238E27FC236}">
                <a16:creationId xmlns:a16="http://schemas.microsoft.com/office/drawing/2014/main" id="{0A9F941D-22AE-4BF5-8AF8-F8534447A2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925" y="1324535"/>
            <a:ext cx="2026826" cy="752317"/>
          </a:xfrm>
          <a:prstGeom prst="wedgeRectCallout">
            <a:avLst>
              <a:gd name="adj1" fmla="val -34728"/>
              <a:gd name="adj2" fmla="val -8850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File 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 New  </a:t>
            </a:r>
            <a:r>
              <a:rPr lang="en-US" i="1" dirty="0" err="1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Sorbing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 Surfaces…</a:t>
            </a:r>
            <a:endParaRPr lang="en-US" i="1" dirty="0">
              <a:solidFill>
                <a:prstClr val="black"/>
              </a:solidFill>
              <a:cs typeface="Calibri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EFEF977-B911-4CA7-9462-CC6B2222DBFC}"/>
              </a:ext>
            </a:extLst>
          </p:cNvPr>
          <p:cNvGrpSpPr/>
          <p:nvPr/>
        </p:nvGrpSpPr>
        <p:grpSpPr>
          <a:xfrm>
            <a:off x="3039414" y="3102872"/>
            <a:ext cx="2772599" cy="1658857"/>
            <a:chOff x="3083008" y="3249663"/>
            <a:chExt cx="2431412" cy="1466581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3083008" y="3249663"/>
              <a:ext cx="2431412" cy="12515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64520F55-2862-476A-9FAE-114806B2122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021404" y="4079413"/>
              <a:ext cx="1295434" cy="636831"/>
            </a:xfrm>
            <a:prstGeom prst="rect">
              <a:avLst/>
            </a:prstGeom>
          </p:spPr>
        </p:pic>
      </p:grpSp>
      <p:sp>
        <p:nvSpPr>
          <p:cNvPr id="10" name="AutoShape 6">
            <a:extLst>
              <a:ext uri="{FF2B5EF4-FFF2-40B4-BE49-F238E27FC236}">
                <a16:creationId xmlns:a16="http://schemas.microsoft.com/office/drawing/2014/main" id="{D6AAAE04-EF37-4DF8-B479-6FB790A8E7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4144" y="2570980"/>
            <a:ext cx="2431412" cy="767938"/>
          </a:xfrm>
          <a:prstGeom prst="wedgeRectCallout">
            <a:avLst>
              <a:gd name="adj1" fmla="val -24844"/>
              <a:gd name="adj2" fmla="val 88239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 kern="0" dirty="0">
                <a:solidFill>
                  <a:prstClr val="black"/>
                </a:solidFill>
                <a:cs typeface="Calibri" pitchFamily="34" charset="0"/>
              </a:rPr>
              <a:t>Choose the three-layer or CD-MUSIC model.</a:t>
            </a:r>
          </a:p>
        </p:txBody>
      </p:sp>
      <p:sp>
        <p:nvSpPr>
          <p:cNvPr id="3" name="AutoShape 6">
            <a:extLst>
              <a:ext uri="{FF2B5EF4-FFF2-40B4-BE49-F238E27FC236}">
                <a16:creationId xmlns:a16="http://schemas.microsoft.com/office/drawing/2014/main" id="{D6AAAE04-EF37-4DF8-B479-6FB790A8E7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0306" y="4885920"/>
            <a:ext cx="4132181" cy="1535877"/>
          </a:xfrm>
          <a:prstGeom prst="wedgeRectCallout">
            <a:avLst>
              <a:gd name="adj1" fmla="val -26019"/>
              <a:gd name="adj2" fmla="val -69285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 kern="0" dirty="0">
                <a:solidFill>
                  <a:prstClr val="black"/>
                </a:solidFill>
                <a:cs typeface="Calibri" pitchFamily="34" charset="0"/>
              </a:rPr>
              <a:t>Choose a convention for polydentate complexation, if desired. CD-MUSIC is typically used with </a:t>
            </a:r>
            <a:r>
              <a:rPr lang="en-US" i="1" kern="0" dirty="0" err="1">
                <a:solidFill>
                  <a:prstClr val="black"/>
                </a:solidFill>
                <a:cs typeface="Calibri" pitchFamily="34" charset="0"/>
              </a:rPr>
              <a:t>Hiemstra</a:t>
            </a:r>
            <a:r>
              <a:rPr lang="en-US" i="1" kern="0" dirty="0">
                <a:solidFill>
                  <a:prstClr val="black"/>
                </a:solidFill>
                <a:cs typeface="Calibri" pitchFamily="34" charset="0"/>
              </a:rPr>
              <a:t>-Van </a:t>
            </a:r>
            <a:r>
              <a:rPr lang="en-US" i="1" kern="0" dirty="0" err="1">
                <a:solidFill>
                  <a:prstClr val="black"/>
                </a:solidFill>
                <a:cs typeface="Calibri" pitchFamily="34" charset="0"/>
              </a:rPr>
              <a:t>Riemsdijk</a:t>
            </a:r>
            <a:r>
              <a:rPr lang="en-US" i="1" kern="0" dirty="0">
                <a:solidFill>
                  <a:prstClr val="black"/>
                </a:solidFill>
                <a:cs typeface="Calibri" pitchFamily="34" charset="0"/>
              </a:rPr>
              <a:t> or </a:t>
            </a:r>
            <a:r>
              <a:rPr lang="en-US" i="1" kern="0" dirty="0" err="1">
                <a:solidFill>
                  <a:prstClr val="black"/>
                </a:solidFill>
                <a:cs typeface="Calibri" pitchFamily="34" charset="0"/>
              </a:rPr>
              <a:t>Appelo-Postma</a:t>
            </a:r>
            <a:r>
              <a:rPr lang="en-US" i="1" kern="0" dirty="0">
                <a:solidFill>
                  <a:prstClr val="black"/>
                </a:solidFill>
                <a:cs typeface="Calibri" pitchFamily="34" charset="0"/>
              </a:rPr>
              <a:t>, for example.</a:t>
            </a:r>
          </a:p>
        </p:txBody>
      </p:sp>
    </p:spTree>
    <p:extLst>
      <p:ext uri="{BB962C8B-B14F-4D97-AF65-F5344CB8AC3E}">
        <p14:creationId xmlns:p14="http://schemas.microsoft.com/office/powerpoint/2010/main" val="811489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7AEDCF38-9206-4CBD-815A-D324BAA7DD0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" r="186"/>
          <a:stretch/>
        </p:blipFill>
        <p:spPr>
          <a:xfrm>
            <a:off x="671512" y="590954"/>
            <a:ext cx="7800975" cy="6013046"/>
          </a:xfrm>
          <a:prstGeom prst="rect">
            <a:avLst/>
          </a:prstGeom>
        </p:spPr>
      </p:pic>
      <p:sp>
        <p:nvSpPr>
          <p:cNvPr id="17" name="AutoShape 6">
            <a:extLst>
              <a:ext uri="{FF2B5EF4-FFF2-40B4-BE49-F238E27FC236}">
                <a16:creationId xmlns:a16="http://schemas.microsoft.com/office/drawing/2014/main" id="{A9A6C694-D34E-49B0-92EC-368B84D630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6322" y="2986611"/>
            <a:ext cx="2687986" cy="752317"/>
          </a:xfrm>
          <a:prstGeom prst="wedgeRectCallout">
            <a:avLst>
              <a:gd name="adj1" fmla="val -27398"/>
              <a:gd name="adj2" fmla="val -90933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prstClr val="black"/>
                </a:solidFill>
                <a:cs typeface="Calibri" pitchFamily="34" charset="0"/>
              </a:rPr>
              <a:t>Supply </a:t>
            </a:r>
            <a:r>
              <a:rPr kumimoji="0" lang="en-US" sz="1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itchFamily="34" charset="0"/>
              </a:rPr>
              <a:t>capacitance values C</a:t>
            </a:r>
            <a:r>
              <a:rPr kumimoji="0" lang="en-US" sz="1800" b="0" i="1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itchFamily="34" charset="0"/>
              </a:rPr>
              <a:t>1</a:t>
            </a:r>
            <a:r>
              <a:rPr kumimoji="0" lang="en-US" sz="1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itchFamily="34" charset="0"/>
              </a:rPr>
              <a:t> and C</a:t>
            </a:r>
            <a:r>
              <a:rPr kumimoji="0" lang="en-US" sz="1800" b="0" i="1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itchFamily="34" charset="0"/>
              </a:rPr>
              <a:t>2</a:t>
            </a:r>
            <a:r>
              <a:rPr kumimoji="0" lang="en-US" sz="1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itchFamily="34" charset="0"/>
              </a:rPr>
              <a:t> for your surface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6937A7D0-24AE-4F6C-96F7-F71D6F3DE86F}"/>
              </a:ext>
            </a:extLst>
          </p:cNvPr>
          <p:cNvSpPr/>
          <p:nvPr/>
        </p:nvSpPr>
        <p:spPr>
          <a:xfrm>
            <a:off x="5547970" y="2330472"/>
            <a:ext cx="1081429" cy="328083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3762367-C222-4CEC-8A1F-AFA3B5DF59B4}"/>
              </a:ext>
            </a:extLst>
          </p:cNvPr>
          <p:cNvSpPr/>
          <p:nvPr/>
        </p:nvSpPr>
        <p:spPr>
          <a:xfrm>
            <a:off x="7577033" y="2349577"/>
            <a:ext cx="895454" cy="298233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39BED87-14FA-4B3E-9E3C-8165F0293B6E}"/>
              </a:ext>
            </a:extLst>
          </p:cNvPr>
          <p:cNvSpPr/>
          <p:nvPr/>
        </p:nvSpPr>
        <p:spPr>
          <a:xfrm>
            <a:off x="2509158" y="2073730"/>
            <a:ext cx="2122714" cy="328084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utoShape 3">
            <a:extLst>
              <a:ext uri="{FF2B5EF4-FFF2-40B4-BE49-F238E27FC236}">
                <a16:creationId xmlns:a16="http://schemas.microsoft.com/office/drawing/2014/main" id="{396F1215-2B1F-4C3B-ABAB-6AE92ECFD4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1" y="172557"/>
            <a:ext cx="4811485" cy="894243"/>
          </a:xfrm>
          <a:prstGeom prst="wedgeRectCallout">
            <a:avLst>
              <a:gd name="adj1" fmla="val -34788"/>
              <a:gd name="adj2" fmla="val 12198"/>
            </a:avLst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cs typeface="Calibri" pitchFamily="34" charset="0"/>
              </a:rPr>
              <a:t>Three-layer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cs typeface="Calibri" pitchFamily="34" charset="0"/>
              </a:rPr>
              <a:t> and CD-MUSIC datasets are similar to those for the two-layer model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7381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0681780-4E04-4BF5-B80E-0495980C8C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3894" y="585770"/>
            <a:ext cx="7800975" cy="5990713"/>
          </a:xfrm>
          <a:prstGeom prst="rect">
            <a:avLst/>
          </a:prstGeom>
        </p:spPr>
      </p:pic>
      <p:sp>
        <p:nvSpPr>
          <p:cNvPr id="24" name="Oval 23">
            <a:extLst>
              <a:ext uri="{FF2B5EF4-FFF2-40B4-BE49-F238E27FC236}">
                <a16:creationId xmlns:a16="http://schemas.microsoft.com/office/drawing/2014/main" id="{439BED87-14FA-4B3E-9E3C-8165F0293B6E}"/>
              </a:ext>
            </a:extLst>
          </p:cNvPr>
          <p:cNvSpPr/>
          <p:nvPr/>
        </p:nvSpPr>
        <p:spPr>
          <a:xfrm>
            <a:off x="719136" y="2333915"/>
            <a:ext cx="1323975" cy="180686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utoShape 6">
            <a:extLst>
              <a:ext uri="{FF2B5EF4-FFF2-40B4-BE49-F238E27FC236}">
                <a16:creationId xmlns:a16="http://schemas.microsoft.com/office/drawing/2014/main" id="{B6C3EF9C-4CCD-431C-86B5-48F67DA99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6415" y="2051355"/>
            <a:ext cx="3233739" cy="752317"/>
          </a:xfrm>
          <a:prstGeom prst="wedgeRectCallout">
            <a:avLst>
              <a:gd name="adj1" fmla="val -33734"/>
              <a:gd name="adj2" fmla="val -72346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prstClr val="black"/>
                </a:solidFill>
                <a:cs typeface="Calibri" pitchFamily="34" charset="0"/>
              </a:rPr>
              <a:t>Goethite selected from list of minerals in thermo dataset.</a:t>
            </a:r>
            <a:endParaRPr kumimoji="0" lang="en-US" sz="18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itchFamily="34" charset="0"/>
            </a:endParaRPr>
          </a:p>
        </p:txBody>
      </p:sp>
      <p:sp>
        <p:nvSpPr>
          <p:cNvPr id="19" name="AutoShape 3">
            <a:extLst>
              <a:ext uri="{FF2B5EF4-FFF2-40B4-BE49-F238E27FC236}">
                <a16:creationId xmlns:a16="http://schemas.microsoft.com/office/drawing/2014/main" id="{C7331646-FB3C-41E5-AFE1-EC15209B77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37" y="2803672"/>
            <a:ext cx="1220469" cy="789848"/>
          </a:xfrm>
          <a:prstGeom prst="wedgeRectCallout">
            <a:avLst>
              <a:gd name="adj1" fmla="val 22322"/>
              <a:gd name="adj2" fmla="val -78200"/>
            </a:avLst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50" b="0" i="0" u="none" strike="noStrike" kern="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cs typeface="Calibri" pitchFamily="34" charset="0"/>
              </a:rPr>
              <a:t>Right-click → </a:t>
            </a:r>
            <a:r>
              <a:rPr kumimoji="0" lang="en-US" sz="1950" b="1" i="0" u="none" strike="noStrike" kern="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cs typeface="Calibri" pitchFamily="34" charset="0"/>
              </a:rPr>
              <a:t>Add</a:t>
            </a:r>
          </a:p>
        </p:txBody>
      </p:sp>
      <p:sp>
        <p:nvSpPr>
          <p:cNvPr id="10" name="AutoShape 3">
            <a:extLst>
              <a:ext uri="{FF2B5EF4-FFF2-40B4-BE49-F238E27FC236}">
                <a16:creationId xmlns:a16="http://schemas.microsoft.com/office/drawing/2014/main" id="{396F1215-2B1F-4C3B-ABAB-6AE92ECFD4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399" y="172557"/>
            <a:ext cx="5529944" cy="894243"/>
          </a:xfrm>
          <a:prstGeom prst="wedgeRectCallout">
            <a:avLst>
              <a:gd name="adj1" fmla="val -34788"/>
              <a:gd name="adj2" fmla="val 12198"/>
            </a:avLst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A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cs typeface="Calibri" pitchFamily="34" charset="0"/>
              </a:rPr>
              <a:t>ssociate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cs typeface="Calibri" pitchFamily="34" charset="0"/>
              </a:rPr>
              <a:t> surface sites with minerals from a thermo dataset and set their site density</a:t>
            </a:r>
          </a:p>
        </p:txBody>
      </p:sp>
      <p:sp>
        <p:nvSpPr>
          <p:cNvPr id="13" name="AutoShape 3">
            <a:extLst>
              <a:ext uri="{FF2B5EF4-FFF2-40B4-BE49-F238E27FC236}">
                <a16:creationId xmlns:a16="http://schemas.microsoft.com/office/drawing/2014/main" id="{74D908B2-B1AA-4C64-B9DE-A1FDB38FFC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2157" y="3788228"/>
            <a:ext cx="3824289" cy="1143000"/>
          </a:xfrm>
          <a:prstGeom prst="wedgeRectCallout">
            <a:avLst>
              <a:gd name="adj1" fmla="val -33254"/>
              <a:gd name="adj2" fmla="val -82747"/>
            </a:avLst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cs typeface="Calibri" pitchFamily="34" charset="0"/>
              </a:rPr>
              <a:t>Each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cs typeface="Calibri" pitchFamily="34" charset="0"/>
              </a:rPr>
              <a:t>sorbing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cs typeface="Calibri" pitchFamily="34" charset="0"/>
              </a:rPr>
              <a:t> mineral can contain one or more of the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cs typeface="Calibri" pitchFamily="34" charset="0"/>
              </a:rPr>
              <a:t>sorbing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cs typeface="Calibri" pitchFamily="34" charset="0"/>
              </a:rPr>
              <a:t> sites (the surface basis species)</a:t>
            </a:r>
          </a:p>
        </p:txBody>
      </p:sp>
      <p:sp>
        <p:nvSpPr>
          <p:cNvPr id="15" name="AutoShape 3">
            <a:extLst>
              <a:ext uri="{FF2B5EF4-FFF2-40B4-BE49-F238E27FC236}">
                <a16:creationId xmlns:a16="http://schemas.microsoft.com/office/drawing/2014/main" id="{DE2C6D77-5738-43EA-BFC2-A01B10F03B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9200" y="3822899"/>
            <a:ext cx="2461079" cy="1108325"/>
          </a:xfrm>
          <a:prstGeom prst="wedgeRectCallout">
            <a:avLst>
              <a:gd name="adj1" fmla="val -22293"/>
              <a:gd name="adj2" fmla="val -89463"/>
            </a:avLst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cs typeface="Calibri" pitchFamily="34" charset="0"/>
              </a:rPr>
              <a:t>Enter </a:t>
            </a:r>
            <a:r>
              <a:rPr lang="en-US" sz="2000" kern="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s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cs typeface="Calibri" pitchFamily="34" charset="0"/>
              </a:rPr>
              <a:t>ite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cs typeface="Calibri" pitchFamily="34" charset="0"/>
              </a:rPr>
              <a:t> density in moles/mole mineral or sites/nm</a:t>
            </a:r>
            <a:r>
              <a:rPr kumimoji="0" lang="en-US" sz="2000" b="0" i="0" u="none" strike="noStrike" kern="0" cap="none" spc="0" normalizeH="0" baseline="3000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cs typeface="Calibri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3771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64978" y="428625"/>
            <a:ext cx="7814044" cy="600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AutoShape 6">
            <a:extLst>
              <a:ext uri="{FF2B5EF4-FFF2-40B4-BE49-F238E27FC236}">
                <a16:creationId xmlns:a16="http://schemas.microsoft.com/office/drawing/2014/main" id="{B6C3EF9C-4CCD-431C-86B5-48F67DA99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5038" y="1117147"/>
            <a:ext cx="1181099" cy="693713"/>
          </a:xfrm>
          <a:prstGeom prst="wedgeRectCallout">
            <a:avLst>
              <a:gd name="adj1" fmla="val -36805"/>
              <a:gd name="adj2" fmla="val 78246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itchFamily="34" charset="0"/>
              </a:rPr>
              <a:t>Selenate</a:t>
            </a:r>
            <a:r>
              <a:rPr kumimoji="0" lang="en-US" sz="1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itchFamily="34" charset="0"/>
              </a:rPr>
              <a:t> complex</a:t>
            </a:r>
          </a:p>
        </p:txBody>
      </p:sp>
      <p:sp>
        <p:nvSpPr>
          <p:cNvPr id="12" name="AutoShape 6">
            <a:extLst>
              <a:ext uri="{FF2B5EF4-FFF2-40B4-BE49-F238E27FC236}">
                <a16:creationId xmlns:a16="http://schemas.microsoft.com/office/drawing/2014/main" id="{B3E027F9-5541-4C73-9BEC-67CFCE33B0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1393" y="1847349"/>
            <a:ext cx="1638158" cy="693713"/>
          </a:xfrm>
          <a:prstGeom prst="wedgeRectCallout">
            <a:avLst>
              <a:gd name="adj1" fmla="val -63237"/>
              <a:gd name="adj2" fmla="val 10967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itchFamily="34" charset="0"/>
              </a:rPr>
              <a:t>Charge on the 0 and </a:t>
            </a:r>
            <a:r>
              <a:rPr kumimoji="0" lang="el-GR" sz="1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itchFamily="34" charset="0"/>
              </a:rPr>
              <a:t>β</a:t>
            </a:r>
            <a:r>
              <a:rPr kumimoji="0" lang="en-US" sz="1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itchFamily="34" charset="0"/>
              </a:rPr>
              <a:t> planes</a:t>
            </a:r>
          </a:p>
        </p:txBody>
      </p:sp>
      <p:sp>
        <p:nvSpPr>
          <p:cNvPr id="11" name="AutoShape 3">
            <a:extLst>
              <a:ext uri="{FF2B5EF4-FFF2-40B4-BE49-F238E27FC236}">
                <a16:creationId xmlns:a16="http://schemas.microsoft.com/office/drawing/2014/main" id="{396F1215-2B1F-4C3B-ABAB-6AE92ECFD4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72557"/>
            <a:ext cx="4067176" cy="894243"/>
          </a:xfrm>
          <a:prstGeom prst="wedgeRectCallout">
            <a:avLst>
              <a:gd name="adj1" fmla="val -34788"/>
              <a:gd name="adj2" fmla="val 12198"/>
            </a:avLst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cs typeface="Calibri" pitchFamily="34" charset="0"/>
              </a:rPr>
              <a:t>In the three-layer model, set charge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cs typeface="Calibri" pitchFamily="34" charset="0"/>
              </a:rPr>
              <a:t> of surface species on multiple planes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cs typeface="Calibri" pitchFamily="34" charset="0"/>
            </a:endParaRPr>
          </a:p>
        </p:txBody>
      </p:sp>
      <p:sp>
        <p:nvSpPr>
          <p:cNvPr id="7" name="AutoShape 6">
            <a:extLst>
              <a:ext uri="{FF2B5EF4-FFF2-40B4-BE49-F238E27FC236}">
                <a16:creationId xmlns:a16="http://schemas.microsoft.com/office/drawing/2014/main" id="{B3E027F9-5541-4C73-9BEC-67CFCE33B0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5038" y="5135587"/>
            <a:ext cx="3264961" cy="693713"/>
          </a:xfrm>
          <a:prstGeom prst="wedgeRectCallout">
            <a:avLst>
              <a:gd name="adj1" fmla="val -34108"/>
              <a:gd name="adj2" fmla="val -86519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prstClr val="black"/>
                </a:solidFill>
                <a:cs typeface="Calibri" pitchFamily="34" charset="0"/>
              </a:rPr>
              <a:t>0 plane charge decreases by 1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l-GR" i="1" kern="0" dirty="0">
                <a:solidFill>
                  <a:prstClr val="black"/>
                </a:solidFill>
                <a:cs typeface="Calibri" pitchFamily="34" charset="0"/>
              </a:rPr>
              <a:t>β</a:t>
            </a:r>
            <a:r>
              <a:rPr kumimoji="0" lang="en-US" sz="1800" b="0" i="1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itchFamily="34" charset="0"/>
              </a:rPr>
              <a:t> plane charge increases by 1</a:t>
            </a:r>
            <a:endParaRPr kumimoji="0" lang="en-US" sz="18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564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54014" y="423863"/>
            <a:ext cx="7826447" cy="601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utoShape 6">
            <a:extLst>
              <a:ext uri="{FF2B5EF4-FFF2-40B4-BE49-F238E27FC236}">
                <a16:creationId xmlns:a16="http://schemas.microsoft.com/office/drawing/2014/main" id="{B3E027F9-5541-4C73-9BEC-67CFCE33B0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3928" y="2650333"/>
            <a:ext cx="4429124" cy="733424"/>
          </a:xfrm>
          <a:prstGeom prst="wedgeRectCallout">
            <a:avLst>
              <a:gd name="adj1" fmla="val -32827"/>
              <a:gd name="adj2" fmla="val -83265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 kern="0" dirty="0">
                <a:solidFill>
                  <a:prstClr val="black"/>
                </a:solidFill>
                <a:cs typeface="Calibri" pitchFamily="34" charset="0"/>
              </a:rPr>
              <a:t>0 plane charge decreases by .32, β</a:t>
            </a:r>
            <a:r>
              <a:rPr kumimoji="0" lang="en-US" sz="1800" b="0" i="1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itchFamily="34" charset="0"/>
              </a:rPr>
              <a:t> plane decreases by 1.68, and d plane is unchanged</a:t>
            </a:r>
            <a:endParaRPr kumimoji="0" lang="en-US" sz="18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itchFamily="34" charset="0"/>
            </a:endParaRPr>
          </a:p>
        </p:txBody>
      </p:sp>
      <p:sp>
        <p:nvSpPr>
          <p:cNvPr id="7" name="AutoShape 6">
            <a:extLst>
              <a:ext uri="{FF2B5EF4-FFF2-40B4-BE49-F238E27FC236}">
                <a16:creationId xmlns:a16="http://schemas.microsoft.com/office/drawing/2014/main" id="{B3E027F9-5541-4C73-9BEC-67CFCE33B0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235" y="3429000"/>
            <a:ext cx="2900899" cy="693713"/>
          </a:xfrm>
          <a:prstGeom prst="wedgeRectCallout">
            <a:avLst>
              <a:gd name="adj1" fmla="val 55490"/>
              <a:gd name="adj2" fmla="val -31598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 err="1">
                <a:solidFill>
                  <a:prstClr val="black"/>
                </a:solidFill>
                <a:cs typeface="Calibri" pitchFamily="34" charset="0"/>
              </a:rPr>
              <a:t>Uncomplexed</a:t>
            </a:r>
            <a:r>
              <a:rPr lang="en-US" i="1" kern="0" dirty="0">
                <a:solidFill>
                  <a:prstClr val="black"/>
                </a:solidFill>
                <a:cs typeface="Calibri" pitchFamily="34" charset="0"/>
              </a:rPr>
              <a:t> site commonly has fractional charge</a:t>
            </a:r>
            <a:endParaRPr kumimoji="0" lang="en-US" sz="18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itchFamily="34" charset="0"/>
            </a:endParaRPr>
          </a:p>
        </p:txBody>
      </p:sp>
      <p:sp>
        <p:nvSpPr>
          <p:cNvPr id="8" name="AutoShape 3">
            <a:extLst>
              <a:ext uri="{FF2B5EF4-FFF2-40B4-BE49-F238E27FC236}">
                <a16:creationId xmlns:a16="http://schemas.microsoft.com/office/drawing/2014/main" id="{396F1215-2B1F-4C3B-ABAB-6AE92ECFD4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399" y="172557"/>
            <a:ext cx="5538108" cy="894243"/>
          </a:xfrm>
          <a:prstGeom prst="wedgeRectCallout">
            <a:avLst>
              <a:gd name="adj1" fmla="val -34788"/>
              <a:gd name="adj2" fmla="val 12198"/>
            </a:avLst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cs typeface="Calibri" pitchFamily="34" charset="0"/>
              </a:rPr>
              <a:t>In the CD-MUSIC model, set total charge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cs typeface="Calibri" pitchFamily="34" charset="0"/>
              </a:rPr>
              <a:t> of surface species and change </a:t>
            </a:r>
            <a:r>
              <a:rPr lang="en-US" sz="2000" kern="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in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cs typeface="Calibri" pitchFamily="34" charset="0"/>
              </a:rPr>
              <a:t> charge on </a:t>
            </a:r>
            <a:r>
              <a:rPr kumimoji="0" lang="en-US" sz="2000" b="0" i="0" u="none" strike="noStrike" kern="0" cap="none" spc="0" normalizeH="0" noProof="0" dirty="0" err="1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cs typeface="Calibri" pitchFamily="34" charset="0"/>
              </a:rPr>
              <a:t>eac</a:t>
            </a:r>
            <a:r>
              <a:rPr lang="en-US" sz="2000" kern="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h 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cs typeface="Calibri" pitchFamily="34" charset="0"/>
              </a:rPr>
              <a:t>plane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cs typeface="Calibri" pitchFamily="34" charset="0"/>
            </a:endParaRPr>
          </a:p>
        </p:txBody>
      </p:sp>
      <p:sp>
        <p:nvSpPr>
          <p:cNvPr id="9" name="AutoShape 6">
            <a:extLst>
              <a:ext uri="{FF2B5EF4-FFF2-40B4-BE49-F238E27FC236}">
                <a16:creationId xmlns:a16="http://schemas.microsoft.com/office/drawing/2014/main" id="{B3E027F9-5541-4C73-9BEC-67CFCE33B0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2560" y="1427486"/>
            <a:ext cx="2550587" cy="693713"/>
          </a:xfrm>
          <a:prstGeom prst="wedgeRectCallout">
            <a:avLst>
              <a:gd name="adj1" fmla="val -54011"/>
              <a:gd name="adj2" fmla="val 32935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prstClr val="black"/>
                </a:solidFill>
                <a:cs typeface="Calibri" pitchFamily="34" charset="0"/>
              </a:rPr>
              <a:t>Charge distribution from complex dissociation</a:t>
            </a:r>
            <a:endParaRPr kumimoji="0" lang="en-US" sz="18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797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7639</TotalTime>
  <Words>201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Jia Wang</dc:creator>
  <cp:lastModifiedBy>Jia Wang</cp:lastModifiedBy>
  <cp:revision>40</cp:revision>
  <dcterms:created xsi:type="dcterms:W3CDTF">2020-10-30T20:24:08Z</dcterms:created>
  <dcterms:modified xsi:type="dcterms:W3CDTF">2022-03-10T23:11:18Z</dcterms:modified>
</cp:coreProperties>
</file>