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330" r:id="rId4"/>
    <p:sldId id="326" r:id="rId5"/>
    <p:sldId id="259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9" y="9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6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7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3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2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0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8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41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04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78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1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1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7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47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31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2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3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8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9C65-C0E6-4433-9FCA-15540900F68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F35C-5C90-48B1-9FC1-32E858A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7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569747-D269-45BD-A926-5B9EAE7F2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179" y="433387"/>
            <a:ext cx="7801640" cy="5991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D88AB7-3F7B-415C-A3FD-98E7828B2697}"/>
              </a:ext>
            </a:extLst>
          </p:cNvPr>
          <p:cNvSpPr txBox="1"/>
          <p:nvPr/>
        </p:nvSpPr>
        <p:spPr>
          <a:xfrm>
            <a:off x="2124075" y="2762567"/>
            <a:ext cx="531495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Three-layer and </a:t>
            </a:r>
          </a:p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CD-MUSIC datasets</a:t>
            </a:r>
          </a:p>
        </p:txBody>
      </p:sp>
    </p:spTree>
    <p:extLst>
      <p:ext uri="{BB962C8B-B14F-4D97-AF65-F5344CB8AC3E}">
        <p14:creationId xmlns:p14="http://schemas.microsoft.com/office/powerpoint/2010/main" val="136591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D0A2F5-8E75-45AC-952A-5296EEAF6F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" b="70633"/>
          <a:stretch/>
        </p:blipFill>
        <p:spPr>
          <a:xfrm>
            <a:off x="671512" y="569993"/>
            <a:ext cx="7800975" cy="1658858"/>
          </a:xfrm>
          <a:prstGeom prst="rect">
            <a:avLst/>
          </a:prstGeom>
        </p:spPr>
      </p:pic>
      <p:sp>
        <p:nvSpPr>
          <p:cNvPr id="12" name="AutoShape 6">
            <a:extLst>
              <a:ext uri="{FF2B5EF4-FFF2-40B4-BE49-F238E27FC236}">
                <a16:creationId xmlns:a16="http://schemas.microsoft.com/office/drawing/2014/main" id="{0A9F941D-22AE-4BF5-8AF8-F8534447A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1324535"/>
            <a:ext cx="2026826" cy="752317"/>
          </a:xfrm>
          <a:prstGeom prst="wedgeRectCallout">
            <a:avLst>
              <a:gd name="adj1" fmla="val -34728"/>
              <a:gd name="adj2" fmla="val -8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File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New  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Sorbing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 Surfaces…</a:t>
            </a:r>
            <a:endParaRPr lang="en-US" i="1" dirty="0">
              <a:solidFill>
                <a:prstClr val="black"/>
              </a:solidFill>
              <a:cs typeface="Calibri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FEF977-B911-4CA7-9462-CC6B2222DBFC}"/>
              </a:ext>
            </a:extLst>
          </p:cNvPr>
          <p:cNvGrpSpPr/>
          <p:nvPr/>
        </p:nvGrpSpPr>
        <p:grpSpPr>
          <a:xfrm>
            <a:off x="3039414" y="3102872"/>
            <a:ext cx="2772599" cy="1658857"/>
            <a:chOff x="3083008" y="3249663"/>
            <a:chExt cx="2431412" cy="146658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83008" y="3249663"/>
              <a:ext cx="2431412" cy="125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4520F55-2862-476A-9FAE-114806B21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1404" y="4079413"/>
              <a:ext cx="1295434" cy="636831"/>
            </a:xfrm>
            <a:prstGeom prst="rect">
              <a:avLst/>
            </a:prstGeom>
          </p:spPr>
        </p:pic>
      </p:grpSp>
      <p:sp>
        <p:nvSpPr>
          <p:cNvPr id="10" name="AutoShape 6">
            <a:extLst>
              <a:ext uri="{FF2B5EF4-FFF2-40B4-BE49-F238E27FC236}">
                <a16:creationId xmlns:a16="http://schemas.microsoft.com/office/drawing/2014/main" id="{D6AAAE04-EF37-4DF8-B479-6FB790A8E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144" y="2570980"/>
            <a:ext cx="2431412" cy="767938"/>
          </a:xfrm>
          <a:prstGeom prst="wedgeRectCallout">
            <a:avLst>
              <a:gd name="adj1" fmla="val -24844"/>
              <a:gd name="adj2" fmla="val 88239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Choose the three-layer or CD-MUSIC model.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D6AAAE04-EF37-4DF8-B479-6FB790A8E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306" y="4885920"/>
            <a:ext cx="4132181" cy="1535877"/>
          </a:xfrm>
          <a:prstGeom prst="wedgeRectCallout">
            <a:avLst>
              <a:gd name="adj1" fmla="val -26019"/>
              <a:gd name="adj2" fmla="val -6928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Choose a convention for polydentate complexation, if desired. CD-MUSIC is typically used with 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Hiemstra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-Van 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Riemsdijk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or 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Appelo-Postma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, for example.</a:t>
            </a:r>
          </a:p>
        </p:txBody>
      </p:sp>
    </p:spTree>
    <p:extLst>
      <p:ext uri="{BB962C8B-B14F-4D97-AF65-F5344CB8AC3E}">
        <p14:creationId xmlns:p14="http://schemas.microsoft.com/office/powerpoint/2010/main" val="81148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AEDCF38-9206-4CBD-815A-D324BAA7D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" r="186"/>
          <a:stretch/>
        </p:blipFill>
        <p:spPr>
          <a:xfrm>
            <a:off x="671512" y="590954"/>
            <a:ext cx="7800975" cy="6013046"/>
          </a:xfrm>
          <a:prstGeom prst="rect">
            <a:avLst/>
          </a:prstGeom>
        </p:spPr>
      </p:pic>
      <p:sp>
        <p:nvSpPr>
          <p:cNvPr id="17" name="AutoShape 6">
            <a:extLst>
              <a:ext uri="{FF2B5EF4-FFF2-40B4-BE49-F238E27FC236}">
                <a16:creationId xmlns:a16="http://schemas.microsoft.com/office/drawing/2014/main" id="{A9A6C694-D34E-49B0-92EC-368B84D63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322" y="2986611"/>
            <a:ext cx="2687986" cy="752317"/>
          </a:xfrm>
          <a:prstGeom prst="wedgeRectCallout">
            <a:avLst>
              <a:gd name="adj1" fmla="val -27398"/>
              <a:gd name="adj2" fmla="val -90933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Supply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capacitance values C</a:t>
            </a:r>
            <a:r>
              <a:rPr kumimoji="0" lang="en-US" sz="1800" b="0" i="1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1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and C</a:t>
            </a:r>
            <a:r>
              <a:rPr kumimoji="0" lang="en-US" sz="1800" b="0" i="1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2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for your surface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37A7D0-24AE-4F6C-96F7-F71D6F3DE86F}"/>
              </a:ext>
            </a:extLst>
          </p:cNvPr>
          <p:cNvSpPr/>
          <p:nvPr/>
        </p:nvSpPr>
        <p:spPr>
          <a:xfrm>
            <a:off x="5547970" y="2330472"/>
            <a:ext cx="1081429" cy="32808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762367-C222-4CEC-8A1F-AFA3B5DF59B4}"/>
              </a:ext>
            </a:extLst>
          </p:cNvPr>
          <p:cNvSpPr/>
          <p:nvPr/>
        </p:nvSpPr>
        <p:spPr>
          <a:xfrm>
            <a:off x="7577033" y="2349577"/>
            <a:ext cx="895454" cy="29823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BED87-14FA-4B3E-9E3C-8165F0293B6E}"/>
              </a:ext>
            </a:extLst>
          </p:cNvPr>
          <p:cNvSpPr/>
          <p:nvPr/>
        </p:nvSpPr>
        <p:spPr>
          <a:xfrm>
            <a:off x="2509158" y="2073730"/>
            <a:ext cx="2122714" cy="328084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396F1215-2B1F-4C3B-ABAB-6AE92ECF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172557"/>
            <a:ext cx="4811485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Three-layer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and CD-MUSIC datasets are similar to those for the two-layer model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8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681780-4E04-4BF5-B80E-0495980C8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894" y="585770"/>
            <a:ext cx="7800975" cy="5990713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439BED87-14FA-4B3E-9E3C-8165F0293B6E}"/>
              </a:ext>
            </a:extLst>
          </p:cNvPr>
          <p:cNvSpPr/>
          <p:nvPr/>
        </p:nvSpPr>
        <p:spPr>
          <a:xfrm>
            <a:off x="719136" y="2333915"/>
            <a:ext cx="1323975" cy="18068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utoShape 6">
            <a:extLst>
              <a:ext uri="{FF2B5EF4-FFF2-40B4-BE49-F238E27FC236}">
                <a16:creationId xmlns:a16="http://schemas.microsoft.com/office/drawing/2014/main" id="{B6C3EF9C-4CCD-431C-86B5-48F67DA9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415" y="2051355"/>
            <a:ext cx="3233739" cy="752317"/>
          </a:xfrm>
          <a:prstGeom prst="wedgeRectCallout">
            <a:avLst>
              <a:gd name="adj1" fmla="val -33734"/>
              <a:gd name="adj2" fmla="val -7234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Goethite selected from list of minerals in thermo dataset.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9" name="AutoShape 3">
            <a:extLst>
              <a:ext uri="{FF2B5EF4-FFF2-40B4-BE49-F238E27FC236}">
                <a16:creationId xmlns:a16="http://schemas.microsoft.com/office/drawing/2014/main" id="{C7331646-FB3C-41E5-AFE1-EC15209B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7" y="2803672"/>
            <a:ext cx="1220469" cy="789848"/>
          </a:xfrm>
          <a:prstGeom prst="wedgeRectCallout">
            <a:avLst>
              <a:gd name="adj1" fmla="val 22322"/>
              <a:gd name="adj2" fmla="val -7820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Right-click → </a:t>
            </a: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Add</a:t>
            </a: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396F1215-2B1F-4C3B-ABAB-6AE92ECF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172557"/>
            <a:ext cx="5529944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ssociate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surface sites with minerals from a thermo dataset and set their site density</a:t>
            </a:r>
          </a:p>
        </p:txBody>
      </p:sp>
      <p:sp>
        <p:nvSpPr>
          <p:cNvPr id="13" name="AutoShape 3">
            <a:extLst>
              <a:ext uri="{FF2B5EF4-FFF2-40B4-BE49-F238E27FC236}">
                <a16:creationId xmlns:a16="http://schemas.microsoft.com/office/drawing/2014/main" id="{74D908B2-B1AA-4C64-B9DE-A1FDB38FF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57" y="3788228"/>
            <a:ext cx="3824289" cy="1143000"/>
          </a:xfrm>
          <a:prstGeom prst="wedgeRectCallout">
            <a:avLst>
              <a:gd name="adj1" fmla="val -33254"/>
              <a:gd name="adj2" fmla="val -82747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Each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sorbing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mineral can contain one or more of the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sorbing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sites (the surface basis species)</a:t>
            </a: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DE2C6D77-5738-43EA-BFC2-A01B10F0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822899"/>
            <a:ext cx="2461079" cy="1108325"/>
          </a:xfrm>
          <a:prstGeom prst="wedgeRectCallout">
            <a:avLst>
              <a:gd name="adj1" fmla="val -22293"/>
              <a:gd name="adj2" fmla="val -89463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Enter 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ite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density in moles/mole mineral or sites/nm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77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4978" y="428625"/>
            <a:ext cx="7814044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AutoShape 6">
            <a:extLst>
              <a:ext uri="{FF2B5EF4-FFF2-40B4-BE49-F238E27FC236}">
                <a16:creationId xmlns:a16="http://schemas.microsoft.com/office/drawing/2014/main" id="{B6C3EF9C-4CCD-431C-86B5-48F67DA9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038" y="1117147"/>
            <a:ext cx="1181099" cy="693713"/>
          </a:xfrm>
          <a:prstGeom prst="wedgeRectCallout">
            <a:avLst>
              <a:gd name="adj1" fmla="val -36805"/>
              <a:gd name="adj2" fmla="val 7824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Selenate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complex</a:t>
            </a: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B3E027F9-5541-4C73-9BEC-67CFCE33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93" y="1847349"/>
            <a:ext cx="1638158" cy="693713"/>
          </a:xfrm>
          <a:prstGeom prst="wedgeRectCallout">
            <a:avLst>
              <a:gd name="adj1" fmla="val -63237"/>
              <a:gd name="adj2" fmla="val 10967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Charge on the 0 and </a:t>
            </a:r>
            <a:r>
              <a:rPr kumimoji="0" lang="el-GR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β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planes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396F1215-2B1F-4C3B-ABAB-6AE92ECF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2557"/>
            <a:ext cx="4067176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In the three-layer model, set charge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of surface species on multiple planes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3E027F9-5541-4C73-9BEC-67CFCE33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038" y="5135587"/>
            <a:ext cx="3264961" cy="693713"/>
          </a:xfrm>
          <a:prstGeom prst="wedgeRectCallout">
            <a:avLst>
              <a:gd name="adj1" fmla="val -34108"/>
              <a:gd name="adj2" fmla="val -86519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0 plane charge decreases by 1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l-GR" i="1" kern="0" dirty="0">
                <a:solidFill>
                  <a:prstClr val="black"/>
                </a:solidFill>
                <a:cs typeface="Calibri" pitchFamily="34" charset="0"/>
              </a:rPr>
              <a:t>β</a:t>
            </a:r>
            <a:r>
              <a:rPr kumimoji="0" lang="en-US" sz="1800" b="0" i="1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plane charge increases by 1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6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4014" y="423863"/>
            <a:ext cx="7826447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B3E027F9-5541-4C73-9BEC-67CFCE33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928" y="2650333"/>
            <a:ext cx="4429124" cy="733424"/>
          </a:xfrm>
          <a:prstGeom prst="wedgeRectCallout">
            <a:avLst>
              <a:gd name="adj1" fmla="val -32827"/>
              <a:gd name="adj2" fmla="val -8326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0 plane charge decreases by .32, β</a:t>
            </a:r>
            <a:r>
              <a:rPr kumimoji="0" lang="en-US" sz="1800" b="0" i="1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plane decreases by 1.68, and d plane is unchanged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3E027F9-5541-4C73-9BEC-67CFCE33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35" y="3429000"/>
            <a:ext cx="2900899" cy="693713"/>
          </a:xfrm>
          <a:prstGeom prst="wedgeRectCallout">
            <a:avLst>
              <a:gd name="adj1" fmla="val 55490"/>
              <a:gd name="adj2" fmla="val -31598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Uncomplexed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site commonly has fractional charge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396F1215-2B1F-4C3B-ABAB-6AE92ECF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172557"/>
            <a:ext cx="5538108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In the CD-MUSIC model, set total charge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of surface species and change 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charge on </a:t>
            </a:r>
            <a:r>
              <a:rPr kumimoji="0" lang="en-US" sz="2000" b="0" i="0" u="none" strike="noStrike" kern="0" cap="none" spc="0" normalizeH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eac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h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plane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B3E027F9-5541-4C73-9BEC-67CFCE33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560" y="1427486"/>
            <a:ext cx="2550587" cy="693713"/>
          </a:xfrm>
          <a:prstGeom prst="wedgeRectCallout">
            <a:avLst>
              <a:gd name="adj1" fmla="val -54011"/>
              <a:gd name="adj2" fmla="val 3293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Charge distribution from complex dissociation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9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7639</TotalTime>
  <Words>201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40</cp:revision>
  <dcterms:created xsi:type="dcterms:W3CDTF">2020-10-30T20:24:08Z</dcterms:created>
  <dcterms:modified xsi:type="dcterms:W3CDTF">2022-03-10T23:11:18Z</dcterms:modified>
</cp:coreProperties>
</file>