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9" r:id="rId3"/>
    <p:sldId id="324" r:id="rId4"/>
    <p:sldId id="319" r:id="rId5"/>
    <p:sldId id="321" r:id="rId6"/>
    <p:sldId id="320" r:id="rId7"/>
    <p:sldId id="32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8" y="6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2C003-8488-47B9-A14D-06155C0E85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0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804296-92BC-4C92-A0C2-FDC1318BD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204" y="566737"/>
            <a:ext cx="7803592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Two-layer datasets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D0A2F5-8E75-45AC-952A-5296EEAF6F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2" b="-530"/>
          <a:stretch/>
        </p:blipFill>
        <p:spPr>
          <a:xfrm>
            <a:off x="671512" y="569992"/>
            <a:ext cx="7800975" cy="56784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225C7D-58FB-43FC-8250-88D686E195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25" b="-2655"/>
          <a:stretch/>
        </p:blipFill>
        <p:spPr>
          <a:xfrm>
            <a:off x="3059563" y="2667000"/>
            <a:ext cx="2524125" cy="1371600"/>
          </a:xfrm>
          <a:prstGeom prst="rect">
            <a:avLst/>
          </a:prstGeom>
        </p:spPr>
      </p:pic>
      <p:sp>
        <p:nvSpPr>
          <p:cNvPr id="12" name="AutoShape 6">
            <a:extLst>
              <a:ext uri="{FF2B5EF4-FFF2-40B4-BE49-F238E27FC236}">
                <a16:creationId xmlns:a16="http://schemas.microsoft.com/office/drawing/2014/main" id="{0A9F941D-22AE-4BF5-8AF8-F8534447A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1324535"/>
            <a:ext cx="2026826" cy="752317"/>
          </a:xfrm>
          <a:prstGeom prst="wedgeRectCallout">
            <a:avLst>
              <a:gd name="adj1" fmla="val -34728"/>
              <a:gd name="adj2" fmla="val -885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New 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Surfaces…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F5B6D984-AC43-4ABC-945F-E53664F34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670" y="2590800"/>
            <a:ext cx="1775414" cy="463293"/>
          </a:xfrm>
          <a:prstGeom prst="wedgeRectCallout">
            <a:avLst>
              <a:gd name="adj1" fmla="val -32324"/>
              <a:gd name="adj2" fmla="val 852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Select two-layer</a:t>
            </a:r>
          </a:p>
        </p:txBody>
      </p:sp>
      <p:sp>
        <p:nvSpPr>
          <p:cNvPr id="3" name="AutoShape 6">
            <a:extLst>
              <a:ext uri="{FF2B5EF4-FFF2-40B4-BE49-F238E27FC236}">
                <a16:creationId xmlns:a16="http://schemas.microsoft.com/office/drawing/2014/main" id="{D6AAAE04-EF37-4DF8-B479-6FB790A8E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296" y="3683776"/>
            <a:ext cx="3627912" cy="862047"/>
          </a:xfrm>
          <a:prstGeom prst="wedgeRectCallout">
            <a:avLst>
              <a:gd name="adj1" fmla="val -33775"/>
              <a:gd name="adj2" fmla="val -7486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Choose a convention for polydentate complexation, if desired</a:t>
            </a:r>
          </a:p>
        </p:txBody>
      </p:sp>
    </p:spTree>
    <p:extLst>
      <p:ext uri="{BB962C8B-B14F-4D97-AF65-F5344CB8AC3E}">
        <p14:creationId xmlns:p14="http://schemas.microsoft.com/office/powerpoint/2010/main" val="71949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50DE77E-1706-4E40-8813-5FCF6DD2C7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" b="-706"/>
          <a:stretch/>
        </p:blipFill>
        <p:spPr>
          <a:xfrm>
            <a:off x="671512" y="576268"/>
            <a:ext cx="7800975" cy="5748332"/>
          </a:xfrm>
          <a:prstGeom prst="rect">
            <a:avLst/>
          </a:prstGeom>
        </p:spPr>
      </p:pic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3657600" y="3200400"/>
            <a:ext cx="3018312" cy="990600"/>
          </a:xfrm>
          <a:prstGeom prst="wedgeRectCallout">
            <a:avLst>
              <a:gd name="adj1" fmla="val -30769"/>
              <a:gd name="adj2" fmla="val -875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Aqueous species are drawn from this thermo dataset to create surface reactions</a:t>
            </a:r>
          </a:p>
        </p:txBody>
      </p:sp>
      <p:sp>
        <p:nvSpPr>
          <p:cNvPr id="9" name="Oval 8"/>
          <p:cNvSpPr/>
          <p:nvPr/>
        </p:nvSpPr>
        <p:spPr>
          <a:xfrm>
            <a:off x="2492829" y="2058603"/>
            <a:ext cx="1904999" cy="2830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5791200" y="1306286"/>
            <a:ext cx="2464977" cy="752317"/>
          </a:xfrm>
          <a:prstGeom prst="wedgeRectCallout">
            <a:avLst>
              <a:gd name="adj1" fmla="val -37633"/>
              <a:gd name="adj2" fmla="val 669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Enter a unique identifier for 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surface</a:t>
            </a: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283029" y="2489381"/>
            <a:ext cx="2209800" cy="1102905"/>
          </a:xfrm>
          <a:prstGeom prst="wedgeRectCallout">
            <a:avLst>
              <a:gd name="adj1" fmla="val 63141"/>
              <a:gd name="adj2" fmla="val -401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You can optionally set a constant potential or capacitance value</a:t>
            </a:r>
          </a:p>
        </p:txBody>
      </p:sp>
    </p:spTree>
    <p:extLst>
      <p:ext uri="{BB962C8B-B14F-4D97-AF65-F5344CB8AC3E}">
        <p14:creationId xmlns:p14="http://schemas.microsoft.com/office/powerpoint/2010/main" val="168362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D6F653-5D11-4AAE-8DB0-525961245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58" y="576262"/>
            <a:ext cx="7805482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008414" y="4672645"/>
            <a:ext cx="3733800" cy="762000"/>
          </a:xfrm>
          <a:prstGeom prst="wedgeRectCallout">
            <a:avLst>
              <a:gd name="adj1" fmla="val -31387"/>
              <a:gd name="adj2" fmla="val -855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Compose new Basis surface species &gt;(s)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FeOH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from elements: add Fe, O, H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52400" y="172557"/>
            <a:ext cx="4724400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Two-layer datasets must have one or more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sites – the Basis surface species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343400" y="2037131"/>
            <a:ext cx="3052763" cy="503275"/>
          </a:xfrm>
          <a:prstGeom prst="wedgeRectCallout">
            <a:avLst>
              <a:gd name="adj1" fmla="val -58670"/>
              <a:gd name="adj2" fmla="val -226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Uncomplexed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strong site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AE785C5-5FE0-4E5C-AB4B-A51D6228D8B0}"/>
              </a:ext>
            </a:extLst>
          </p:cNvPr>
          <p:cNvSpPr/>
          <p:nvPr/>
        </p:nvSpPr>
        <p:spPr>
          <a:xfrm>
            <a:off x="683904" y="1959428"/>
            <a:ext cx="1366693" cy="22239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6200" y="2362200"/>
            <a:ext cx="1366692" cy="789848"/>
          </a:xfrm>
          <a:prstGeom prst="wedgeRectCallout">
            <a:avLst>
              <a:gd name="adj1" fmla="val 22322"/>
              <a:gd name="adj2" fmla="val -782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329843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C2679E7-EC00-4CA4-94DF-0A0F94E89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7224" y="570947"/>
            <a:ext cx="7820025" cy="571610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67417" y="2501984"/>
            <a:ext cx="1371599" cy="1922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860850" y="1752600"/>
            <a:ext cx="3140150" cy="762000"/>
          </a:xfrm>
          <a:prstGeom prst="wedgeRectCallout">
            <a:avLst>
              <a:gd name="adj1" fmla="val -63433"/>
              <a:gd name="adj2" fmla="val -310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Fe(OH)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ppd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 selected from list of minerals in thermo dataset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6200" y="2887078"/>
            <a:ext cx="1371600" cy="789848"/>
          </a:xfrm>
          <a:prstGeom prst="wedgeRectCallout">
            <a:avLst>
              <a:gd name="adj1" fmla="val 13109"/>
              <a:gd name="adj2" fmla="val -8112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52400" y="172557"/>
            <a:ext cx="4708450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Associate surface sites with minerals from a thermo dataset and set their site density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209800" y="4073274"/>
            <a:ext cx="3585497" cy="1143000"/>
          </a:xfrm>
          <a:prstGeom prst="wedgeRectCallout">
            <a:avLst>
              <a:gd name="adj1" fmla="val -33254"/>
              <a:gd name="adj2" fmla="val -827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Each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mineral can contain one or more of the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sites (the surface basis species)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613679" y="2310133"/>
            <a:ext cx="685800" cy="519808"/>
          </a:xfrm>
          <a:prstGeom prst="wedgeRectCallout">
            <a:avLst>
              <a:gd name="adj1" fmla="val -27873"/>
              <a:gd name="adj2" fmla="val -726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</a:t>
            </a:r>
            <a:endParaRPr lang="en-US" sz="2000" b="1" baseline="-25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DE2C6D77-5738-43EA-BFC2-A01B10F03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4073275"/>
            <a:ext cx="2461079" cy="1108325"/>
          </a:xfrm>
          <a:prstGeom prst="wedgeRectCallout">
            <a:avLst>
              <a:gd name="adj1" fmla="val -22293"/>
              <a:gd name="adj2" fmla="val -89463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Enter 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ite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density in moles/mole mineral or sites/nm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3057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9B4A374-2DA7-4B3D-9785-AE307E2C80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" t="-265" r="70" b="43155"/>
          <a:stretch/>
        </p:blipFill>
        <p:spPr>
          <a:xfrm>
            <a:off x="666750" y="566737"/>
            <a:ext cx="7820025" cy="3264444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038600" y="1506160"/>
            <a:ext cx="1981200" cy="762000"/>
          </a:xfrm>
          <a:prstGeom prst="wedgeRectCallout">
            <a:avLst>
              <a:gd name="adj1" fmla="val -61247"/>
              <a:gd name="adj2" fmla="val 320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Deprotonated strong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site</a:t>
            </a:r>
          </a:p>
        </p:txBody>
      </p:sp>
      <p:sp>
        <p:nvSpPr>
          <p:cNvPr id="7" name="Oval 6"/>
          <p:cNvSpPr/>
          <p:nvPr/>
        </p:nvSpPr>
        <p:spPr>
          <a:xfrm>
            <a:off x="628650" y="2836108"/>
            <a:ext cx="1211008" cy="22239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6743" y="3276600"/>
            <a:ext cx="1240964" cy="789848"/>
          </a:xfrm>
          <a:prstGeom prst="wedgeRectCallout">
            <a:avLst>
              <a:gd name="adj1" fmla="val 18632"/>
              <a:gd name="adj2" fmla="val -7791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195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195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52400" y="172557"/>
            <a:ext cx="4419600" cy="894243"/>
          </a:xfrm>
          <a:prstGeom prst="wedgeRectCallout">
            <a:avLst>
              <a:gd name="adj1" fmla="val -34788"/>
              <a:gd name="adj2" fmla="val 121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surface protonation, deprotonation, and complexation reactions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915858" y="4022650"/>
            <a:ext cx="2407827" cy="789848"/>
          </a:xfrm>
          <a:prstGeom prst="wedgeRectCallout">
            <a:avLst>
              <a:gd name="adj1" fmla="val -22118"/>
              <a:gd name="adj2" fmla="val -836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bring up the Add Entry dialog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9F6580-4FE2-4B4F-9497-30EC8741B0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287" y="3207582"/>
            <a:ext cx="3810000" cy="3590925"/>
          </a:xfrm>
          <a:prstGeom prst="rect">
            <a:avLst/>
          </a:prstGeom>
        </p:spPr>
      </p:pic>
      <p:sp>
        <p:nvSpPr>
          <p:cNvPr id="16" name="Bent Arrow 3">
            <a:extLst>
              <a:ext uri="{FF2B5EF4-FFF2-40B4-BE49-F238E27FC236}">
                <a16:creationId xmlns:a16="http://schemas.microsoft.com/office/drawing/2014/main" id="{C9F0D4B6-A3E3-4EBA-8D64-4E6D74035288}"/>
              </a:ext>
            </a:extLst>
          </p:cNvPr>
          <p:cNvSpPr/>
          <p:nvPr/>
        </p:nvSpPr>
        <p:spPr>
          <a:xfrm flipV="1">
            <a:off x="3657600" y="4909248"/>
            <a:ext cx="1251260" cy="885184"/>
          </a:xfrm>
          <a:prstGeom prst="bentArrow">
            <a:avLst>
              <a:gd name="adj1" fmla="val 29095"/>
              <a:gd name="adj2" fmla="val 29028"/>
              <a:gd name="adj3" fmla="val 25000"/>
              <a:gd name="adj4" fmla="val 420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B6BD73F-F6C1-4259-92D7-740F165976A8}"/>
              </a:ext>
            </a:extLst>
          </p:cNvPr>
          <p:cNvSpPr/>
          <p:nvPr/>
        </p:nvSpPr>
        <p:spPr>
          <a:xfrm>
            <a:off x="7734299" y="6422271"/>
            <a:ext cx="1004887" cy="32785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D46ACE-CF6A-4A51-9103-57A261DE0B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" b="136"/>
          <a:stretch/>
        </p:blipFill>
        <p:spPr>
          <a:xfrm>
            <a:off x="709612" y="533400"/>
            <a:ext cx="8105775" cy="594359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691243" y="2892173"/>
            <a:ext cx="1211008" cy="22239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705600" y="3132158"/>
            <a:ext cx="1981200" cy="789848"/>
          </a:xfrm>
          <a:prstGeom prst="wedgeRectCallout">
            <a:avLst>
              <a:gd name="adj1" fmla="val -63892"/>
              <a:gd name="adj2" fmla="val 317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reaction coefficients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C8690E44-61B4-4D01-B00A-E0AA470EC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440" y="4155621"/>
            <a:ext cx="3310603" cy="1002142"/>
          </a:xfrm>
          <a:prstGeom prst="wedgeRectCallout">
            <a:avLst>
              <a:gd name="adj1" fmla="val -66445"/>
              <a:gd name="adj2" fmla="val 130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Surface complex is composed of aqueous species and an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uncomplexed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 site</a:t>
            </a: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115AFB05-3285-45F6-816D-937EA8AB9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3657600" cy="1219200"/>
          </a:xfrm>
          <a:prstGeom prst="wedgeRectCallout">
            <a:avLst>
              <a:gd name="adj1" fmla="val 31096"/>
              <a:gd name="adj2" fmla="val -710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 GWB 2021 and newer releases, set a polynomial temperature expansion for the equilibrium constant; “a” is the log K value at 25°C.</a:t>
            </a:r>
          </a:p>
        </p:txBody>
      </p:sp>
    </p:spTree>
    <p:extLst>
      <p:ext uri="{BB962C8B-B14F-4D97-AF65-F5344CB8AC3E}">
        <p14:creationId xmlns:p14="http://schemas.microsoft.com/office/powerpoint/2010/main" val="21719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13428</TotalTime>
  <Words>223</Words>
  <Application>Microsoft Office PowerPoint</Application>
  <PresentationFormat>On-screen Show (4:3)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114</cp:revision>
  <dcterms:created xsi:type="dcterms:W3CDTF">2013-10-01T15:24:04Z</dcterms:created>
  <dcterms:modified xsi:type="dcterms:W3CDTF">2022-03-10T23:08:57Z</dcterms:modified>
</cp:coreProperties>
</file>