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343" r:id="rId3"/>
    <p:sldId id="322" r:id="rId4"/>
    <p:sldId id="323" r:id="rId5"/>
    <p:sldId id="327" r:id="rId6"/>
    <p:sldId id="326" r:id="rId7"/>
    <p:sldId id="328" r:id="rId8"/>
    <p:sldId id="332" r:id="rId9"/>
    <p:sldId id="335" r:id="rId10"/>
    <p:sldId id="333" r:id="rId11"/>
    <p:sldId id="331" r:id="rId12"/>
    <p:sldId id="339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75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72C003-8488-47B9-A14D-06155C0E85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9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F5CC99-8166-4642-B9FF-114D3C295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209" y="581025"/>
            <a:ext cx="7777580" cy="56959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1332864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Viewing thermo datasets in </a:t>
            </a:r>
            <a:r>
              <a:rPr lang="en-US" sz="4000" b="1" dirty="0" err="1">
                <a:solidFill>
                  <a:srgbClr val="F79646">
                    <a:lumMod val="75000"/>
                  </a:srgbClr>
                </a:solidFill>
              </a:rPr>
              <a:t>TEdit</a:t>
            </a:r>
            <a:endParaRPr lang="en-US" sz="4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50F0BE-A202-4EB9-B8C8-2FEF330FB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275" y="581390"/>
            <a:ext cx="7791450" cy="5695218"/>
          </a:xfrm>
          <a:prstGeom prst="rect">
            <a:avLst/>
          </a:prstGeom>
        </p:spPr>
      </p:pic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419600" y="2438400"/>
            <a:ext cx="2169652" cy="685800"/>
          </a:xfrm>
          <a:prstGeom prst="wedgeRectCallout">
            <a:avLst>
              <a:gd name="adj1" fmla="val -58252"/>
              <a:gd name="adj2" fmla="val -145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Optional information for minerals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52401" y="228601"/>
            <a:ext cx="2285999" cy="914400"/>
          </a:xfrm>
          <a:prstGeom prst="wedgeRectCallout">
            <a:avLst>
              <a:gd name="adj1" fmla="val -6957"/>
              <a:gd name="adj2" fmla="val 324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Mineral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reactions are defined here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4648200" y="5791200"/>
            <a:ext cx="4267199" cy="914400"/>
          </a:xfrm>
          <a:prstGeom prst="wedgeRectCallout">
            <a:avLst>
              <a:gd name="adj1" fmla="val -31098"/>
              <a:gd name="adj2" fmla="val -218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Like the 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Aqueous species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and later sections, reaction should be written without change in oxidation state, if possible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029200" y="3733800"/>
            <a:ext cx="3810001" cy="914400"/>
          </a:xfrm>
          <a:prstGeom prst="wedgeRectCallout">
            <a:avLst>
              <a:gd name="adj1" fmla="val -62675"/>
              <a:gd name="adj2" fmla="val -302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 GWB 2021 and newer releases, reactions can be written in terms of any species in the database</a:t>
            </a:r>
          </a:p>
        </p:txBody>
      </p:sp>
    </p:spTree>
    <p:extLst>
      <p:ext uri="{BB962C8B-B14F-4D97-AF65-F5344CB8AC3E}">
        <p14:creationId xmlns:p14="http://schemas.microsoft.com/office/powerpoint/2010/main" val="2380600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8192C4A-2D5F-AD36-6781-4FA4D6F70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7772603" cy="5644391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52401" y="215735"/>
            <a:ext cx="2285999" cy="927265"/>
          </a:xfrm>
          <a:prstGeom prst="wedgeRectCallout">
            <a:avLst>
              <a:gd name="adj1" fmla="val -17918"/>
              <a:gd name="adj2" fmla="val 4473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Gas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reactions are defined here</a:t>
            </a: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724400" y="3352800"/>
            <a:ext cx="2931652" cy="762000"/>
          </a:xfrm>
          <a:prstGeom prst="wedgeRectCallout">
            <a:avLst>
              <a:gd name="adj1" fmla="val -57538"/>
              <a:gd name="adj2" fmla="val 435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CH</a:t>
            </a:r>
            <a:r>
              <a:rPr lang="pt-BR" i="1" baseline="-25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(g) is balanced in terms of the </a:t>
            </a:r>
            <a:r>
              <a:rPr lang="pt-BR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Redox species</a:t>
            </a: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CH</a:t>
            </a:r>
            <a:r>
              <a:rPr lang="pt-BR" i="1" baseline="-25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(aq)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181600" y="4572000"/>
            <a:ext cx="3429000" cy="914400"/>
          </a:xfrm>
          <a:prstGeom prst="wedgeRectCallout">
            <a:avLst>
              <a:gd name="adj1" fmla="val -32029"/>
              <a:gd name="adj2" fmla="val 709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Parameters for calculating fugacity coefficients. If missing, program assumes ideal behavior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105400" y="255916"/>
            <a:ext cx="3657599" cy="1039483"/>
          </a:xfrm>
          <a:prstGeom prst="wedgeRectCallout">
            <a:avLst>
              <a:gd name="adj1" fmla="val -44335"/>
              <a:gd name="adj2" fmla="val -292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 GWB 2021 and new releases, reactions can be written in terms of any species in the database</a:t>
            </a:r>
          </a:p>
        </p:txBody>
      </p:sp>
    </p:spTree>
    <p:extLst>
      <p:ext uri="{BB962C8B-B14F-4D97-AF65-F5344CB8AC3E}">
        <p14:creationId xmlns:p14="http://schemas.microsoft.com/office/powerpoint/2010/main" val="421475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6051CB-2049-4BC1-81C8-85DF889C6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922" y="581024"/>
            <a:ext cx="7777580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27289" y="1255938"/>
            <a:ext cx="1070881" cy="22996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52401" y="215735"/>
            <a:ext cx="4571999" cy="927265"/>
          </a:xfrm>
          <a:prstGeom prst="wedgeRectCallout">
            <a:avLst>
              <a:gd name="adj1" fmla="val -9337"/>
              <a:gd name="adj2" fmla="val -127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Oxide components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are fictive entries used to describe bulk composition</a:t>
            </a: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3962400" y="3962400"/>
            <a:ext cx="2931652" cy="990600"/>
          </a:xfrm>
          <a:prstGeom prst="wedgeRectCallout">
            <a:avLst>
              <a:gd name="adj1" fmla="val -35770"/>
              <a:gd name="adj2" fmla="val -781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They have no thermodynamic stability and hence there are no entries for log K values</a:t>
            </a:r>
          </a:p>
        </p:txBody>
      </p:sp>
    </p:spTree>
    <p:extLst>
      <p:ext uri="{BB962C8B-B14F-4D97-AF65-F5344CB8AC3E}">
        <p14:creationId xmlns:p14="http://schemas.microsoft.com/office/powerpoint/2010/main" val="1063429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96B4942-7FB7-4F7D-A69F-BD00BC1B7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684" y="576262"/>
            <a:ext cx="7777580" cy="569595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447800" y="852488"/>
            <a:ext cx="495299" cy="24288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52399" y="76200"/>
            <a:ext cx="5105401" cy="762000"/>
          </a:xfrm>
          <a:prstGeom prst="wedgeRectCallout">
            <a:avLst>
              <a:gd name="adj1" fmla="val -17354"/>
              <a:gd name="adj2" fmla="val -1265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For more details, see the “Thermo Datasets” chapter in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GWB Reference Manual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1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02874C5-9634-4F5F-AACE-13F5EE6C40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7157" b="78429"/>
          <a:stretch/>
        </p:blipFill>
        <p:spPr>
          <a:xfrm>
            <a:off x="167878" y="1112045"/>
            <a:ext cx="2566988" cy="823912"/>
          </a:xfrm>
          <a:prstGeom prst="rect">
            <a:avLst/>
          </a:prstGeom>
        </p:spPr>
      </p:pic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1398FD7-290E-4F48-822A-8559C3E0D1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" y="4799743"/>
            <a:ext cx="1933575" cy="1116129"/>
          </a:xfrm>
          <a:prstGeom prst="rect">
            <a:avLst/>
          </a:prstGeom>
        </p:spPr>
      </p:pic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AAB0D36B-7CC2-470E-BDDE-3BDE729C7D1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151" b="85702"/>
          <a:stretch/>
        </p:blipFill>
        <p:spPr>
          <a:xfrm>
            <a:off x="158354" y="2972135"/>
            <a:ext cx="2658666" cy="738281"/>
          </a:xfrm>
          <a:prstGeom prst="rect">
            <a:avLst/>
          </a:prstGeom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91678" y="3629357"/>
            <a:ext cx="1796057" cy="942643"/>
          </a:xfrm>
          <a:prstGeom prst="wedgeRectCallout">
            <a:avLst>
              <a:gd name="adj1" fmla="val -34092"/>
              <a:gd name="adj2" fmla="val -769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From GWB apps, 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→ 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View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→ 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…\</a:t>
            </a:r>
            <a:r>
              <a:rPr lang="en-US" b="1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thermo.tdat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76201" y="1861373"/>
            <a:ext cx="1981200" cy="900114"/>
          </a:xfrm>
          <a:prstGeom prst="wedgeRectCallout">
            <a:avLst>
              <a:gd name="adj1" fmla="val -36204"/>
              <a:gd name="adj2" fmla="val -801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From </a:t>
            </a:r>
            <a:r>
              <a:rPr lang="en-US" b="1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→ 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Open…</a:t>
            </a: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82153" y="5785580"/>
            <a:ext cx="2433641" cy="920020"/>
          </a:xfrm>
          <a:prstGeom prst="wedgeRectCallout">
            <a:avLst>
              <a:gd name="adj1" fmla="val -31749"/>
              <a:gd name="adj2" fmla="val -8959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From File Explorer,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double-click the file or drag into </a:t>
            </a: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TEdit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52400" y="194072"/>
            <a:ext cx="4114800" cy="773906"/>
          </a:xfrm>
          <a:prstGeom prst="wedgeRectCallout">
            <a:avLst>
              <a:gd name="adj1" fmla="val 37196"/>
              <a:gd name="adj2" fmla="val -45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view thermo datasets in several different ways.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7001AC1-9ABC-4627-BC64-F7EFDA9EBE4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75" r="24740" b="22799"/>
          <a:stretch/>
        </p:blipFill>
        <p:spPr>
          <a:xfrm>
            <a:off x="3675891" y="1814801"/>
            <a:ext cx="5309755" cy="3830839"/>
          </a:xfrm>
          <a:prstGeom prst="rect">
            <a:avLst/>
          </a:prstGeom>
        </p:spPr>
      </p:pic>
      <p:sp>
        <p:nvSpPr>
          <p:cNvPr id="22" name="Down Arrow 15">
            <a:extLst>
              <a:ext uri="{FF2B5EF4-FFF2-40B4-BE49-F238E27FC236}">
                <a16:creationId xmlns:a16="http://schemas.microsoft.com/office/drawing/2014/main" id="{452FBF5F-0AD3-48ED-A5FB-1D64C4CDA803}"/>
              </a:ext>
            </a:extLst>
          </p:cNvPr>
          <p:cNvSpPr/>
          <p:nvPr/>
        </p:nvSpPr>
        <p:spPr>
          <a:xfrm rot="16200000">
            <a:off x="2558427" y="1837165"/>
            <a:ext cx="575667" cy="1272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15">
            <a:extLst>
              <a:ext uri="{FF2B5EF4-FFF2-40B4-BE49-F238E27FC236}">
                <a16:creationId xmlns:a16="http://schemas.microsoft.com/office/drawing/2014/main" id="{00944BDB-801C-4254-A0D2-5861F92BED8A}"/>
              </a:ext>
            </a:extLst>
          </p:cNvPr>
          <p:cNvSpPr/>
          <p:nvPr/>
        </p:nvSpPr>
        <p:spPr>
          <a:xfrm rot="16200000">
            <a:off x="2569667" y="3405984"/>
            <a:ext cx="575667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15">
            <a:extLst>
              <a:ext uri="{FF2B5EF4-FFF2-40B4-BE49-F238E27FC236}">
                <a16:creationId xmlns:a16="http://schemas.microsoft.com/office/drawing/2014/main" id="{DE49560F-6054-4111-850B-74DC25E3DA1B}"/>
              </a:ext>
            </a:extLst>
          </p:cNvPr>
          <p:cNvSpPr/>
          <p:nvPr/>
        </p:nvSpPr>
        <p:spPr>
          <a:xfrm rot="16200000">
            <a:off x="2585144" y="4710106"/>
            <a:ext cx="575667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8D61E318-0E99-412D-B51B-4095C7014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914514"/>
            <a:ext cx="2323400" cy="377474"/>
          </a:xfrm>
          <a:prstGeom prst="wedgeRectCallout">
            <a:avLst>
              <a:gd name="adj1" fmla="val -56931"/>
              <a:gd name="adj2" fmla="val -363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GWB’s default dataset</a:t>
            </a:r>
          </a:p>
        </p:txBody>
      </p:sp>
    </p:spTree>
    <p:extLst>
      <p:ext uri="{BB962C8B-B14F-4D97-AF65-F5344CB8AC3E}">
        <p14:creationId xmlns:p14="http://schemas.microsoft.com/office/powerpoint/2010/main" val="408149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B9D54B-3912-4EF1-BD9F-F24C00CDFE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209" y="581025"/>
            <a:ext cx="7777580" cy="5695950"/>
          </a:xfrm>
          <a:prstGeom prst="rect">
            <a:avLst/>
          </a:prstGeom>
        </p:spPr>
      </p:pic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4571999" y="3086100"/>
            <a:ext cx="2303719" cy="685800"/>
          </a:xfrm>
          <a:prstGeom prst="wedgeRectCallout">
            <a:avLst>
              <a:gd name="adj1" fmla="val -32870"/>
              <a:gd name="adj2" fmla="val -8653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# of elements, species, etc. in the dataset</a:t>
            </a:r>
          </a:p>
        </p:txBody>
      </p:sp>
      <p:sp>
        <p:nvSpPr>
          <p:cNvPr id="7" name="Oval 6"/>
          <p:cNvSpPr/>
          <p:nvPr/>
        </p:nvSpPr>
        <p:spPr>
          <a:xfrm>
            <a:off x="676275" y="1258661"/>
            <a:ext cx="7684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5638800" y="4588329"/>
            <a:ext cx="2303719" cy="685800"/>
          </a:xfrm>
          <a:prstGeom prst="wedgeRectCallout">
            <a:avLst>
              <a:gd name="adj1" fmla="val -60081"/>
              <a:gd name="adj2" fmla="val 279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Literature sources for thermo data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3886200" y="1047921"/>
            <a:ext cx="3954013" cy="952499"/>
          </a:xfrm>
          <a:prstGeom prst="wedgeRectCallout">
            <a:avLst>
              <a:gd name="adj1" fmla="val -35488"/>
              <a:gd name="adj2" fmla="val 704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“B-dot” Debye-</a:t>
            </a:r>
            <a:r>
              <a:rPr lang="en-US" sz="160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Hückel</a:t>
            </a:r>
            <a:r>
              <a:rPr lang="en-US" sz="16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equation is used for activity coefficients, and the </a:t>
            </a:r>
            <a:r>
              <a:rPr lang="en-US" sz="1600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Tsonopoulos</a:t>
            </a:r>
            <a:r>
              <a:rPr lang="en-US" sz="1600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method for fugacity coefficients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176AEF0-BB99-41B8-8F51-DDD3DCD57C1D}"/>
              </a:ext>
            </a:extLst>
          </p:cNvPr>
          <p:cNvSpPr/>
          <p:nvPr/>
        </p:nvSpPr>
        <p:spPr>
          <a:xfrm>
            <a:off x="3200400" y="2056038"/>
            <a:ext cx="1063383" cy="3034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7A0FEEE-B09A-4958-BC8C-4B70BFF6B429}"/>
              </a:ext>
            </a:extLst>
          </p:cNvPr>
          <p:cNvSpPr/>
          <p:nvPr/>
        </p:nvSpPr>
        <p:spPr>
          <a:xfrm>
            <a:off x="6026631" y="2064201"/>
            <a:ext cx="1049083" cy="2952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52400" y="190864"/>
            <a:ext cx="5943600" cy="809926"/>
          </a:xfrm>
          <a:prstGeom prst="wedgeRectCallout">
            <a:avLst>
              <a:gd name="adj1" fmla="val -21297"/>
              <a:gd name="adj2" fmla="val 4515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Heade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 section contains a description of the thermo dataset’s content and bibliographic information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75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C21ED9-3039-40C0-BBEF-078EE64D2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706" y="576262"/>
            <a:ext cx="7790586" cy="57054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63828" y="1429051"/>
            <a:ext cx="67938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4495800" y="3200400"/>
            <a:ext cx="2971800" cy="1009897"/>
          </a:xfrm>
          <a:prstGeom prst="wedgeRectCallout">
            <a:avLst>
              <a:gd name="adj1" fmla="val 33018"/>
              <a:gd name="adj2" fmla="val -7700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Pressure is by default 1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atm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up to 100°C, then follows the steam saturation curve</a:t>
            </a: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152400" y="4419600"/>
            <a:ext cx="1949520" cy="1143000"/>
          </a:xfrm>
          <a:prstGeom prst="wedgeRectCallout">
            <a:avLst>
              <a:gd name="adj1" fmla="val 63426"/>
              <a:gd name="adj2" fmla="val -291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Parameters for calculating activity coefficients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934200" y="994651"/>
            <a:ext cx="1828800" cy="628404"/>
          </a:xfrm>
          <a:prstGeom prst="wedgeRectCallout">
            <a:avLst>
              <a:gd name="adj1" fmla="val 5227"/>
              <a:gd name="adj2" fmla="val 904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Data compiled from 0 to 300°C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52400" y="190864"/>
            <a:ext cx="6629400" cy="809926"/>
          </a:xfrm>
          <a:prstGeom prst="wedgeRectCallout">
            <a:avLst>
              <a:gd name="adj1" fmla="val -21665"/>
              <a:gd name="adj2" fmla="val 5012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Tables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section contains the principal temperatures at which activity coefficient parameters and log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 are compiled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9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2D39B6-3676-4E58-B0A1-75696FF56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6706" y="576262"/>
            <a:ext cx="7790586" cy="57054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36814" y="1238338"/>
            <a:ext cx="898071" cy="25563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371600" y="2801029"/>
            <a:ext cx="1339932" cy="633413"/>
          </a:xfrm>
          <a:prstGeom prst="wedgeRectCallout">
            <a:avLst>
              <a:gd name="adj1" fmla="val -67367"/>
              <a:gd name="adj2" fmla="val -237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Click to view the entry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343400" y="2270351"/>
            <a:ext cx="3124200" cy="633413"/>
          </a:xfrm>
          <a:prstGeom prst="wedgeRectCallout">
            <a:avLst>
              <a:gd name="adj1" fmla="val -35837"/>
              <a:gd name="adj2" fmla="val -1059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Each entry includes a name, symbol, and molecular weight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41911" y="1636938"/>
            <a:ext cx="1339932" cy="633413"/>
          </a:xfrm>
          <a:prstGeom prst="wedgeRectCallout">
            <a:avLst>
              <a:gd name="adj1" fmla="val -17619"/>
              <a:gd name="adj2" fmla="val -834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Click “+” to expand list</a:t>
            </a:r>
          </a:p>
        </p:txBody>
      </p:sp>
      <p:sp>
        <p:nvSpPr>
          <p:cNvPr id="13" name="AutoShape 3">
            <a:extLst>
              <a:ext uri="{FF2B5EF4-FFF2-40B4-BE49-F238E27FC236}">
                <a16:creationId xmlns:a16="http://schemas.microsoft.com/office/drawing/2014/main" id="{4F828609-CC75-4D2C-9D46-C3BC30B39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1054"/>
            <a:ext cx="4724400" cy="941946"/>
          </a:xfrm>
          <a:prstGeom prst="wedgeRectCallout">
            <a:avLst>
              <a:gd name="adj1" fmla="val -15911"/>
              <a:gd name="adj2" fmla="val 4326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Elements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which all species in the dataset are composed are defined here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5094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6E14CC9-0F87-4437-B516-4377003CD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912" y="581024"/>
            <a:ext cx="7779698" cy="570547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71514" y="1797348"/>
            <a:ext cx="1157289" cy="23768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867400" y="4343400"/>
            <a:ext cx="2286000" cy="838200"/>
          </a:xfrm>
          <a:prstGeom prst="wedgeRectCallout">
            <a:avLst>
              <a:gd name="adj1" fmla="val -36164"/>
              <a:gd name="adj2" fmla="val -919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HCO</a:t>
            </a:r>
            <a:r>
              <a:rPr lang="en-US" i="1" baseline="-25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US" i="1" baseline="300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is composed of 1 H, 1 C, and 3 O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4495800" y="1797348"/>
            <a:ext cx="3048000" cy="1028700"/>
          </a:xfrm>
          <a:prstGeom prst="wedgeRectCallout">
            <a:avLst>
              <a:gd name="adj1" fmla="val -66790"/>
              <a:gd name="adj2" fmla="val -372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Each entry includes a name, charge, ion size parameter, and molecular weight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28600" y="3581400"/>
            <a:ext cx="2819400" cy="1028700"/>
          </a:xfrm>
          <a:prstGeom prst="wedgeRectCallout">
            <a:avLst>
              <a:gd name="adj1" fmla="val 33430"/>
              <a:gd name="adj2" fmla="val -7246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Basis species 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are composed of elements defined in the previous section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52399" y="190864"/>
            <a:ext cx="4572001" cy="952136"/>
          </a:xfrm>
          <a:prstGeom prst="wedgeRectCallout">
            <a:avLst>
              <a:gd name="adj1" fmla="val -18537"/>
              <a:gd name="adj2" fmla="val 4088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species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which all reactions are constructed are defined here</a:t>
            </a:r>
          </a:p>
        </p:txBody>
      </p:sp>
    </p:spTree>
    <p:extLst>
      <p:ext uri="{BB962C8B-B14F-4D97-AF65-F5344CB8AC3E}">
        <p14:creationId xmlns:p14="http://schemas.microsoft.com/office/powerpoint/2010/main" val="103493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8F93AA-63C7-4CD8-9ABB-9FC1747FF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512" y="586153"/>
            <a:ext cx="7791450" cy="5695218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671945" y="1249445"/>
            <a:ext cx="1066800" cy="25717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372394" y="3810000"/>
            <a:ext cx="2285999" cy="1019174"/>
          </a:xfrm>
          <a:prstGeom prst="wedgeRectCallout">
            <a:avLst>
              <a:gd name="adj1" fmla="val -65661"/>
              <a:gd name="adj2" fmla="val -3303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Negative coefficient for species on the left side of the reaction</a:t>
            </a:r>
          </a:p>
        </p:txBody>
      </p:sp>
      <p:sp>
        <p:nvSpPr>
          <p:cNvPr id="11" name="Oval 10"/>
          <p:cNvSpPr/>
          <p:nvPr/>
        </p:nvSpPr>
        <p:spPr>
          <a:xfrm>
            <a:off x="2714961" y="4465555"/>
            <a:ext cx="30480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1314450" y="3352800"/>
            <a:ext cx="1809750" cy="683418"/>
          </a:xfrm>
          <a:prstGeom prst="wedgeRectCallout">
            <a:avLst>
              <a:gd name="adj1" fmla="val 66292"/>
              <a:gd name="adj2" fmla="val -3235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Species defined in the dataset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4648200" y="5782046"/>
            <a:ext cx="2667000" cy="790574"/>
          </a:xfrm>
          <a:prstGeom prst="wedgeRectCallout">
            <a:avLst>
              <a:gd name="adj1" fmla="val -29079"/>
              <a:gd name="adj2" fmla="val -838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Log K for the reaction at the principal temperatures </a:t>
            </a:r>
          </a:p>
        </p:txBody>
      </p:sp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952500" y="4743141"/>
            <a:ext cx="2057400" cy="1071562"/>
          </a:xfrm>
          <a:prstGeom prst="wedgeRectCallout">
            <a:avLst>
              <a:gd name="adj1" fmla="val 23583"/>
              <a:gd name="adj2" fmla="val -657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Reaction might use </a:t>
            </a:r>
          </a:p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(g),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or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2400" y="215735"/>
            <a:ext cx="5715000" cy="927265"/>
          </a:xfrm>
          <a:prstGeom prst="wedgeRectCallout">
            <a:avLst>
              <a:gd name="adj1" fmla="val -14442"/>
              <a:gd name="adj2" fmla="val 3326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Redox couples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are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species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a different oxidation state. Entries include a reaction and log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K.</a:t>
            </a:r>
          </a:p>
        </p:txBody>
      </p:sp>
    </p:spTree>
    <p:extLst>
      <p:ext uri="{BB962C8B-B14F-4D97-AF65-F5344CB8AC3E}">
        <p14:creationId xmlns:p14="http://schemas.microsoft.com/office/powerpoint/2010/main" val="347796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0EC892-ACF2-47F6-B54E-B46A72CDD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5774" y="571501"/>
            <a:ext cx="7792451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75774" y="1236086"/>
            <a:ext cx="1153026" cy="26812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867400" y="3657600"/>
            <a:ext cx="2762923" cy="1227659"/>
          </a:xfrm>
          <a:prstGeom prst="wedgeRectCallout">
            <a:avLst>
              <a:gd name="adj1" fmla="val -66825"/>
              <a:gd name="adj2" fmla="val 274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 GWB 2021 and newer releases, reactions can be written in terms of any species in the database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5105400" y="5791200"/>
            <a:ext cx="3829723" cy="762000"/>
          </a:xfrm>
          <a:prstGeom prst="wedgeRectCallout">
            <a:avLst>
              <a:gd name="adj1" fmla="val -37305"/>
              <a:gd name="adj2" fmla="val 4951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reaction should be written without change in oxidation state, if possible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48303" y="215735"/>
            <a:ext cx="3890297" cy="927265"/>
          </a:xfrm>
          <a:prstGeom prst="wedgeRectCallout">
            <a:avLst>
              <a:gd name="adj1" fmla="val -12741"/>
              <a:gd name="adj2" fmla="val 111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All other species to be considered are known as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Aqueous species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58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D63EBE-CD30-4493-86CC-453889268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037" y="584872"/>
            <a:ext cx="7781925" cy="568825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64028" y="2291443"/>
            <a:ext cx="9906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52400" y="215735"/>
            <a:ext cx="4195097" cy="927265"/>
          </a:xfrm>
          <a:prstGeom prst="wedgeRectCallout">
            <a:avLst>
              <a:gd name="adj1" fmla="val -7701"/>
              <a:gd name="adj2" fmla="val 73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Free electron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is included in datasets considering redox reactions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257800" y="3783418"/>
            <a:ext cx="3352800" cy="788582"/>
          </a:xfrm>
          <a:prstGeom prst="wedgeRectCallout">
            <a:avLst>
              <a:gd name="adj1" fmla="val -60229"/>
              <a:gd name="adj2" fmla="val 308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Reaction is balanced in terms of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(g),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), or H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(g)</a:t>
            </a:r>
          </a:p>
        </p:txBody>
      </p:sp>
    </p:spTree>
    <p:extLst>
      <p:ext uri="{BB962C8B-B14F-4D97-AF65-F5344CB8AC3E}">
        <p14:creationId xmlns:p14="http://schemas.microsoft.com/office/powerpoint/2010/main" val="129766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10531</TotalTime>
  <Words>523</Words>
  <Application>Microsoft Office PowerPoint</Application>
  <PresentationFormat>On-screen Show (4:3)</PresentationFormat>
  <Paragraphs>47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144</cp:revision>
  <dcterms:created xsi:type="dcterms:W3CDTF">2013-10-01T15:24:04Z</dcterms:created>
  <dcterms:modified xsi:type="dcterms:W3CDTF">2022-11-17T00:56:15Z</dcterms:modified>
</cp:coreProperties>
</file>