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9" r:id="rId3"/>
    <p:sldId id="270" r:id="rId4"/>
    <p:sldId id="271" r:id="rId5"/>
    <p:sldId id="272" r:id="rId6"/>
  </p:sldIdLst>
  <p:sldSz cx="9144000" cy="6858000" type="screen4x3"/>
  <p:notesSz cx="7772400" cy="10058400"/>
  <p:defaultTextStyle>
    <a:defPPr>
      <a:defRPr lang="en-US"/>
    </a:defPPr>
    <a:lvl1pPr marL="0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3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CD3B429-2359-49DE-B60C-07004D63C5D8}" type="slidenum">
              <a:t>‹#›</a:t>
            </a:fld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900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E8599C-771F-481F-9E8A-9E6F182F980F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9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14" marR="0" indent="-19591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683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ABF4D4-BC51-43EB-A496-3B9F08D50A6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9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C2573-25BC-4F2C-BCEB-0A9173A6B1B1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10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30"/>
            <a:ext cx="2056320" cy="58570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30"/>
            <a:ext cx="6035040" cy="58570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160EDE-EB97-484D-8FCF-DF274A24B7E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9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D0003-C5A7-403F-AC46-73FE985D2C9D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5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6EBC49-4AF1-43F4-AA88-E3F832B9D99B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1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30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30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D2AE88-3413-4767-AEDE-83B77D1FF91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88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3CB03F-E78F-4871-9CCB-845A296DEA8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2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B9FB76-57A9-47CC-A25B-B1481EED7FF4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07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03B5C2-18E3-428C-836B-A91429AF37F5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5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A06131-0199-4C44-BD20-57621C397288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3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338E27-77F5-425F-85CE-A9CAAD206C16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1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2" y="273353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2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3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605C3DA-15FA-4339-A1A8-52A958F3A7B4}" type="slidenum"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4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" y="0"/>
            <a:ext cx="886740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07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552450"/>
            <a:ext cx="781050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2362200" y="457200"/>
            <a:ext cx="3962402" cy="762000"/>
          </a:xfrm>
          <a:prstGeom prst="wedgeRectCallout">
            <a:avLst>
              <a:gd name="adj1" fmla="val -34987"/>
              <a:gd name="adj2" fmla="val 987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Choose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Ca</a:t>
            </a:r>
            <a:r>
              <a:rPr lang="en-US" sz="1800" i="1" baseline="30000" dirty="0" smtClean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 as the main species to diagram, then swap in mineral Calcite.</a:t>
            </a:r>
            <a:endParaRPr lang="en-US" sz="1800" i="1" dirty="0" smtClean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572000" y="2286000"/>
            <a:ext cx="3124200" cy="762000"/>
          </a:xfrm>
          <a:prstGeom prst="wedgeRectCallout">
            <a:avLst>
              <a:gd name="adj1" fmla="val -66301"/>
              <a:gd name="adj2" fmla="val 312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Choose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SO</a:t>
            </a:r>
            <a:r>
              <a:rPr lang="en-US" sz="1800" i="1" baseline="-25000" dirty="0" smtClean="0">
                <a:solidFill>
                  <a:prstClr val="black"/>
                </a:solidFill>
                <a:cs typeface="Calibri" pitchFamily="34" charset="0"/>
              </a:rPr>
              <a:t>4</a:t>
            </a:r>
            <a:r>
              <a:rPr lang="en-US" sz="1800" i="1" baseline="30000" dirty="0" smtClean="0">
                <a:solidFill>
                  <a:prstClr val="black"/>
                </a:solidFill>
                <a:cs typeface="Calibri" pitchFamily="34" charset="0"/>
              </a:rPr>
              <a:t>−−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 for the x-axis, then swap in a fugacity ratio.</a:t>
            </a:r>
            <a:endParaRPr lang="en-US" sz="1800" i="1" dirty="0" smtClean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25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1025"/>
            <a:ext cx="77914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2912642"/>
            <a:ext cx="3867150" cy="1735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648198" y="2274467"/>
            <a:ext cx="3962402" cy="762000"/>
          </a:xfrm>
          <a:prstGeom prst="wedgeRectCallout">
            <a:avLst>
              <a:gd name="adj1" fmla="val -32824"/>
              <a:gd name="adj2" fmla="val 875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Choose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H</a:t>
            </a:r>
            <a:r>
              <a:rPr lang="en-US" sz="1800" i="1" baseline="-25000" dirty="0" smtClean="0">
                <a:solidFill>
                  <a:prstClr val="black"/>
                </a:solidFill>
                <a:cs typeface="Calibri" pitchFamily="34" charset="0"/>
              </a:rPr>
              <a:t>2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S(g) for the numerator, and CH</a:t>
            </a:r>
            <a:r>
              <a:rPr lang="en-US" sz="1800" i="1" baseline="-25000" dirty="0" smtClean="0">
                <a:solidFill>
                  <a:prstClr val="black"/>
                </a:solidFill>
                <a:cs typeface="Calibri" pitchFamily="34" charset="0"/>
              </a:rPr>
              <a:t>4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(g) for the denominator.</a:t>
            </a:r>
          </a:p>
        </p:txBody>
      </p:sp>
    </p:spTree>
    <p:extLst>
      <p:ext uri="{BB962C8B-B14F-4D97-AF65-F5344CB8AC3E}">
        <p14:creationId xmlns:p14="http://schemas.microsoft.com/office/powerpoint/2010/main" val="412389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1025"/>
            <a:ext cx="77914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draws 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the diagram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648198" y="1295400"/>
            <a:ext cx="3962402" cy="762000"/>
          </a:xfrm>
          <a:prstGeom prst="wedgeRectCallout">
            <a:avLst>
              <a:gd name="adj1" fmla="val -32824"/>
              <a:gd name="adj2" fmla="val 875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Choose an appropriate range of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values for the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H</a:t>
            </a:r>
            <a:r>
              <a:rPr lang="en-US" sz="1800" i="1" baseline="-25000" dirty="0" smtClean="0">
                <a:solidFill>
                  <a:prstClr val="black"/>
                </a:solidFill>
                <a:cs typeface="Calibri" pitchFamily="34" charset="0"/>
              </a:rPr>
              <a:t>2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S(g)/CH</a:t>
            </a:r>
            <a:r>
              <a:rPr lang="en-US" sz="1800" i="1" baseline="-25000" dirty="0" smtClean="0">
                <a:solidFill>
                  <a:prstClr val="black"/>
                </a:solidFill>
                <a:cs typeface="Calibri" pitchFamily="34" charset="0"/>
              </a:rPr>
              <a:t>4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(g) fugacity ratio.</a:t>
            </a:r>
          </a:p>
        </p:txBody>
      </p:sp>
    </p:spTree>
    <p:extLst>
      <p:ext uri="{BB962C8B-B14F-4D97-AF65-F5344CB8AC3E}">
        <p14:creationId xmlns:p14="http://schemas.microsoft.com/office/powerpoint/2010/main" val="96410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1025"/>
            <a:ext cx="77914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790950" y="457200"/>
            <a:ext cx="4953000" cy="1447800"/>
          </a:xfrm>
          <a:prstGeom prst="wedgeRectCallout">
            <a:avLst>
              <a:gd name="adj1" fmla="val 37215"/>
              <a:gd name="adj2" fmla="val -771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Equilibrium point of the methane souring reaction, calculated as a function of temperature.</a:t>
            </a:r>
          </a:p>
          <a:p>
            <a:pPr algn="ctr"/>
            <a:endParaRPr lang="en-US" sz="1800" i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CH</a:t>
            </a:r>
            <a:r>
              <a:rPr lang="en-US" sz="1800" i="1" baseline="-25000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(g) + Anhydrite ↔ Calcite + H</a:t>
            </a:r>
            <a:r>
              <a:rPr lang="en-US" sz="1800" i="1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O + H</a:t>
            </a:r>
            <a:r>
              <a:rPr lang="en-US" sz="1800" i="1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S(g)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2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2953</TotalTime>
  <Words>91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bfarrell</cp:lastModifiedBy>
  <cp:revision>34</cp:revision>
  <dcterms:created xsi:type="dcterms:W3CDTF">2011-09-13T16:57:36Z</dcterms:created>
  <dcterms:modified xsi:type="dcterms:W3CDTF">2015-12-03T16:30:58Z</dcterms:modified>
</cp:coreProperties>
</file>