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0"/>
  </p:notesMasterIdLst>
  <p:sldIdLst>
    <p:sldId id="289" r:id="rId6"/>
    <p:sldId id="269" r:id="rId7"/>
    <p:sldId id="271" r:id="rId8"/>
    <p:sldId id="279" r:id="rId9"/>
    <p:sldId id="278" r:id="rId10"/>
    <p:sldId id="282" r:id="rId11"/>
    <p:sldId id="283" r:id="rId12"/>
    <p:sldId id="280" r:id="rId13"/>
    <p:sldId id="281" r:id="rId14"/>
    <p:sldId id="287" r:id="rId15"/>
    <p:sldId id="284" r:id="rId16"/>
    <p:sldId id="285" r:id="rId17"/>
    <p:sldId id="286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68" y="1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D364-4B52-4F92-A65E-775CDACE138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B2021-6A0D-41E0-B702-D821AEACB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F4D4-BC51-43EB-A496-3B9F08D50A6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2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003-C5A7-403F-AC46-73FE985D2C9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92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0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4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0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7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4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C49-4AF1-43F4-AA88-E3F832B9D99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0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30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E88-3413-4767-AEDE-83B77D1FF91E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2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B03F-E78F-4871-9CCB-845A296DEA8E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8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FB76-57A9-47CC-A25B-B1481EED7FF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18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B5C2-18E3-428C-836B-A91429AF37F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3557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6131-0199-4C44-BD20-57621C39728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5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1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8E27-77F5-425F-85CE-A9CAAD206C1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81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2573-25BC-4F2C-BCEB-0A9173A6B1B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76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30"/>
            <a:ext cx="205632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30"/>
            <a:ext cx="6035040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0EDE-EB97-484D-8FCF-DF274A24B7E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31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C6A5-81F4-4A70-ACFE-7728593DCA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5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4BC-E933-4969-8F30-6EF43A01701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D91F-B262-413D-9496-9F8D2946B44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80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0FB-5306-494D-849F-46131517C1C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11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0A4-F311-4858-B200-D4E858D7971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33A-BB95-4DD7-8207-1BE9485281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50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4870-8063-4DF6-9786-0FD1624E991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187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7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7E8-4C8F-4B95-8737-E0343EF4F96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55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3A7-BA97-47E0-9B29-A7583B856D3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18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FE69-F271-4264-85B7-70E4F615712E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90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8B4F-6CEF-4315-BADE-F2682BC319A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05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C6A5-81F4-4A70-ACFE-7728593DCA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4BC-E933-4969-8F30-6EF43A01701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73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D91F-B262-413D-9496-9F8D2946B44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7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0FB-5306-494D-849F-46131517C1C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87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0A4-F311-4858-B200-D4E858D7971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9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33A-BB95-4DD7-8207-1BE9485281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0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4870-8063-4DF6-9786-0FD1624E991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3095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7E8-4C8F-4B95-8737-E0343EF4F96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92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3A7-BA97-47E0-9B29-A7583B856D3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7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FE69-F271-4264-85B7-70E4F615712E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55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8B4F-6CEF-4315-BADE-F2682BC319A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09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50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1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09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07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89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2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0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60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7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CAC0-B315-40C5-98A6-15BE634108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CA2F-86D0-49E4-8A06-BEEA69A8B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2" y="273353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366"/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366"/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3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366"/>
            <a:fld id="{E605C3DA-15FA-4339-A1A8-52A958F3A7B4}" type="slidenum">
              <a:rPr>
                <a:solidFill>
                  <a:prstClr val="black"/>
                </a:solidFill>
              </a:rPr>
              <a:pPr defTabSz="829366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en-US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fld id="{65FCCD2B-5B87-4ACF-9C7D-DF335CF968ED}" type="slidenum">
              <a:rPr>
                <a:solidFill>
                  <a:prstClr val="black"/>
                </a:solidFill>
              </a:rPr>
              <a:pPr defTabSz="829452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en-US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fld id="{65FCCD2B-5B87-4ACF-9C7D-DF335CF968ED}" type="slidenum">
              <a:rPr>
                <a:solidFill>
                  <a:prstClr val="black"/>
                </a:solidFill>
              </a:rPr>
              <a:pPr defTabSz="829452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en-US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3257"/>
            <a:ext cx="8850261" cy="684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7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99D7BAD-23C9-4C8D-936D-BD90F9EDC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581026"/>
            <a:ext cx="7477125" cy="5807894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4038600" y="1143000"/>
            <a:ext cx="4953000" cy="1447800"/>
          </a:xfrm>
          <a:prstGeom prst="wedgeRectCallout">
            <a:avLst>
              <a:gd name="adj1" fmla="val 37215"/>
              <a:gd name="adj2" fmla="val -771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366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Equilibrium point of the methane souring reaction, calculated as a function of temperature.</a:t>
            </a:r>
          </a:p>
          <a:p>
            <a:pPr algn="ctr" defTabSz="829366"/>
            <a:endParaRPr lang="en-US" i="1" dirty="0">
              <a:solidFill>
                <a:prstClr val="black"/>
              </a:solidFill>
              <a:cs typeface="Calibri" pitchFamily="34" charset="0"/>
            </a:endParaRPr>
          </a:p>
          <a:p>
            <a:pPr algn="ctr" defTabSz="829366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CH</a:t>
            </a:r>
            <a:r>
              <a:rPr lang="en-US" i="1" baseline="-25000" dirty="0">
                <a:solidFill>
                  <a:prstClr val="black"/>
                </a:solidFill>
                <a:cs typeface="Calibri" pitchFamily="34" charset="0"/>
              </a:rPr>
              <a:t>4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(g) + Anhydrite ↔ Calcite + H</a:t>
            </a:r>
            <a:r>
              <a:rPr lang="en-US" i="1" baseline="-25000" dirty="0">
                <a:solidFill>
                  <a:prstClr val="black"/>
                </a:solidFill>
                <a:cs typeface="Calibri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O + H</a:t>
            </a:r>
            <a:r>
              <a:rPr lang="en-US" i="1" baseline="-25000" dirty="0">
                <a:solidFill>
                  <a:prstClr val="black"/>
                </a:solidFill>
                <a:cs typeface="Calibri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S(g)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029201" y="152400"/>
            <a:ext cx="3962399" cy="838200"/>
          </a:xfrm>
          <a:prstGeom prst="wedgeRectCallout">
            <a:avLst>
              <a:gd name="adj1" fmla="val -35993"/>
              <a:gd name="adj2" fmla="val 43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>
              <a:defRPr/>
            </a:pP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Tact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makes temperature-activity and temperature-fugacity diagrams</a:t>
            </a:r>
          </a:p>
        </p:txBody>
      </p:sp>
    </p:spTree>
    <p:extLst>
      <p:ext uri="{BB962C8B-B14F-4D97-AF65-F5344CB8AC3E}">
        <p14:creationId xmlns:p14="http://schemas.microsoft.com/office/powerpoint/2010/main" val="404986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2A38EB-D2BA-65A0-F103-F9D5A7432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72" b="5330"/>
          <a:stretch/>
        </p:blipFill>
        <p:spPr>
          <a:xfrm>
            <a:off x="747712" y="552450"/>
            <a:ext cx="7648575" cy="5753100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52400" y="1733550"/>
            <a:ext cx="1981200" cy="1219200"/>
          </a:xfrm>
          <a:prstGeom prst="wedgeRectCallout">
            <a:avLst>
              <a:gd name="adj1" fmla="val 68696"/>
              <a:gd name="adj2" fmla="val 203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Enter your fluid composition on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Basis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pane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066800" y="6096000"/>
            <a:ext cx="1447800" cy="679449"/>
          </a:xfrm>
          <a:prstGeom prst="wedgeRectCallout">
            <a:avLst>
              <a:gd name="adj1" fmla="val -35965"/>
              <a:gd name="adj2" fmla="val -7463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Click to add new entries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4800600" y="5486400"/>
            <a:ext cx="1828800" cy="457200"/>
          </a:xfrm>
          <a:prstGeom prst="wedgeRectCallout">
            <a:avLst>
              <a:gd name="adj1" fmla="val -36486"/>
              <a:gd name="adj2" fmla="val -9129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temperature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6172200" y="3352800"/>
            <a:ext cx="2857500" cy="838200"/>
          </a:xfrm>
          <a:prstGeom prst="wedgeRectCallout">
            <a:avLst>
              <a:gd name="adj1" fmla="val -61069"/>
              <a:gd name="adj2" fmla="val -3372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dissolved concentrations in units of your choice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172200" y="2057400"/>
            <a:ext cx="2857500" cy="990600"/>
          </a:xfrm>
          <a:prstGeom prst="wedgeRectCallout">
            <a:avLst>
              <a:gd name="adj1" fmla="val -61069"/>
              <a:gd name="adj2" fmla="val -3372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Swap in gases of known partial pressure, or minerals at equilibrium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905000" y="152401"/>
            <a:ext cx="7086600" cy="838199"/>
          </a:xfrm>
          <a:prstGeom prst="wedgeRectCallout">
            <a:avLst>
              <a:gd name="adj1" fmla="val -17888"/>
              <a:gd name="adj2" fmla="val 321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SpecE8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figures concentrations of aqueous and </a:t>
            </a:r>
            <a:r>
              <a:rPr lang="en-US" sz="2000" dirty="0" err="1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sorbed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species, mineral saturation, gas partial pressure, and isotope fractionation</a:t>
            </a:r>
          </a:p>
        </p:txBody>
      </p:sp>
    </p:spTree>
    <p:extLst>
      <p:ext uri="{BB962C8B-B14F-4D97-AF65-F5344CB8AC3E}">
        <p14:creationId xmlns:p14="http://schemas.microsoft.com/office/powerpoint/2010/main" val="156509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57213"/>
            <a:ext cx="76104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981200" y="2057400"/>
            <a:ext cx="2286000" cy="914400"/>
          </a:xfrm>
          <a:prstGeom prst="wedgeRectCallout">
            <a:avLst>
              <a:gd name="adj1" fmla="val 14139"/>
              <a:gd name="adj2" fmla="val 7849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Species listed in order of </a:t>
            </a:r>
            <a:r>
              <a:rPr lang="en-US" i="1" dirty="0" err="1">
                <a:solidFill>
                  <a:prstClr val="black"/>
                </a:solidFill>
                <a:cs typeface="Calibri" pitchFamily="34" charset="0"/>
              </a:rPr>
              <a:t>molal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concentration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724400" y="2057400"/>
            <a:ext cx="1270033" cy="914400"/>
          </a:xfrm>
          <a:prstGeom prst="wedgeRectCallout">
            <a:avLst>
              <a:gd name="adj1" fmla="val 20426"/>
              <a:gd name="adj2" fmla="val 7537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Activity coefficients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096000" y="2057400"/>
            <a:ext cx="1219200" cy="914400"/>
          </a:xfrm>
          <a:prstGeom prst="wedgeRectCallout">
            <a:avLst>
              <a:gd name="adj1" fmla="val 18983"/>
              <a:gd name="adj2" fmla="val 7745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Species activities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895600" y="152400"/>
            <a:ext cx="3352800" cy="933450"/>
          </a:xfrm>
          <a:prstGeom prst="wedgeRectCallout">
            <a:avLst>
              <a:gd name="adj1" fmla="val -17888"/>
              <a:gd name="adj2" fmla="val 321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View results as a text file…</a:t>
            </a:r>
          </a:p>
        </p:txBody>
      </p:sp>
    </p:spTree>
    <p:extLst>
      <p:ext uri="{BB962C8B-B14F-4D97-AF65-F5344CB8AC3E}">
        <p14:creationId xmlns:p14="http://schemas.microsoft.com/office/powerpoint/2010/main" val="185263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DE982-AB85-463D-AF79-024FDB22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576263"/>
            <a:ext cx="7762875" cy="565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7A61D-4629-4E6F-BA4F-BDF2290ED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14575"/>
            <a:ext cx="3752491" cy="4419601"/>
          </a:xfrm>
          <a:prstGeom prst="rect">
            <a:avLst/>
          </a:prstGeom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6629400" y="1219200"/>
            <a:ext cx="2371724" cy="1066800"/>
          </a:xfrm>
          <a:prstGeom prst="wedgeRectCallout">
            <a:avLst>
              <a:gd name="adj1" fmla="val 16871"/>
              <a:gd name="adj2" fmla="val 11508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“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Variable type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”, then choose from the list of variables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514600" y="269082"/>
            <a:ext cx="3352800" cy="933450"/>
          </a:xfrm>
          <a:prstGeom prst="wedgeRectCallout">
            <a:avLst>
              <a:gd name="adj1" fmla="val -17888"/>
              <a:gd name="adj2" fmla="val 321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… or plot results in </a:t>
            </a:r>
            <a:r>
              <a:rPr lang="en-US" sz="2000" b="1" dirty="0" err="1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Gtplot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800600" y="1828800"/>
            <a:ext cx="1685924" cy="457200"/>
          </a:xfrm>
          <a:prstGeom prst="wedgeRectCallout">
            <a:avLst>
              <a:gd name="adj1" fmla="val 13276"/>
              <a:gd name="adj2" fmla="val 12818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X and Y axes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4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D10358-5A53-7B41-4A35-AE83B0CCD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43"/>
          <a:stretch/>
        </p:blipFill>
        <p:spPr>
          <a:xfrm>
            <a:off x="633412" y="566737"/>
            <a:ext cx="7877175" cy="5724525"/>
          </a:xfrm>
          <a:prstGeom prst="rect">
            <a:avLst/>
          </a:prstGeom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971800" y="152400"/>
            <a:ext cx="6019801" cy="838200"/>
          </a:xfrm>
          <a:prstGeom prst="wedgeRectCallout">
            <a:avLst>
              <a:gd name="adj1" fmla="val -35993"/>
              <a:gd name="adj2" fmla="val 43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>
              <a:defRPr/>
            </a:pP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TEdit 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is a graphical application for quickly and accurately editing and combining thermodynamic datasets.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800600" y="1790700"/>
            <a:ext cx="2514600" cy="838200"/>
          </a:xfrm>
          <a:prstGeom prst="wedgeRectCallout">
            <a:avLst>
              <a:gd name="adj1" fmla="val -70384"/>
              <a:gd name="adj2" fmla="val -3222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Entry for the mineral Calcite (CaCO</a:t>
            </a:r>
            <a:r>
              <a:rPr lang="en-US" i="1" baseline="-25000" dirty="0">
                <a:solidFill>
                  <a:prstClr val="black"/>
                </a:solidFill>
                <a:cs typeface="Calibri" pitchFamily="34" charset="0"/>
              </a:rPr>
              <a:t>3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)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181600" y="4648200"/>
            <a:ext cx="2847975" cy="838200"/>
          </a:xfrm>
          <a:prstGeom prst="wedgeRectCallout">
            <a:avLst>
              <a:gd name="adj1" fmla="val -38898"/>
              <a:gd name="adj2" fmla="val 7686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Reaction, log </a:t>
            </a:r>
            <a:r>
              <a:rPr lang="en-US" dirty="0">
                <a:solidFill>
                  <a:prstClr val="black"/>
                </a:solidFill>
                <a:cs typeface="Calibri" pitchFamily="34" charset="0"/>
              </a:rPr>
              <a:t>K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 at the principal temperatures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5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AEA82A6-3194-4E87-B8EC-32A3FFA84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514350"/>
            <a:ext cx="7972425" cy="5829300"/>
          </a:xfrm>
          <a:prstGeom prst="rect">
            <a:avLst/>
          </a:prstGeom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885950" y="1514475"/>
            <a:ext cx="2286000" cy="685800"/>
          </a:xfrm>
          <a:prstGeom prst="wedgeRectCallout">
            <a:avLst>
              <a:gd name="adj1" fmla="val -35646"/>
              <a:gd name="adj2" fmla="val 937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latin typeface="Calibri" pitchFamily="34" charset="0"/>
                <a:cs typeface="Calibri" pitchFamily="34" charset="0"/>
              </a:rPr>
              <a:t>Right-click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on unit field to convert units</a:t>
            </a:r>
            <a:endParaRPr lang="en-US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648200" y="152400"/>
            <a:ext cx="4343400" cy="1085850"/>
          </a:xfrm>
          <a:prstGeom prst="wedgeRectCallout">
            <a:avLst>
              <a:gd name="adj1" fmla="val -14890"/>
              <a:gd name="adj2" fmla="val 241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GSS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is a spreadsheet for manipulating and plotting geochemical data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BC613C-C4EF-47B5-946B-AE58ADBEBA31}"/>
              </a:ext>
            </a:extLst>
          </p:cNvPr>
          <p:cNvSpPr/>
          <p:nvPr/>
        </p:nvSpPr>
        <p:spPr>
          <a:xfrm>
            <a:off x="1676400" y="590550"/>
            <a:ext cx="18288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C53C1E-448C-400E-9BD2-C889C019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514350"/>
            <a:ext cx="7972425" cy="58293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619250"/>
            <a:ext cx="34194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648325" y="3248025"/>
            <a:ext cx="1952625" cy="685800"/>
          </a:xfrm>
          <a:prstGeom prst="wedgeRectCallout">
            <a:avLst>
              <a:gd name="adj1" fmla="val 26384"/>
              <a:gd name="adj2" fmla="val -9456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Select a mineral then click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Apply</a:t>
            </a:r>
          </a:p>
        </p:txBody>
      </p:sp>
      <p:sp>
        <p:nvSpPr>
          <p:cNvPr id="11" name="Oval 10"/>
          <p:cNvSpPr/>
          <p:nvPr/>
        </p:nvSpPr>
        <p:spPr>
          <a:xfrm>
            <a:off x="457200" y="4533900"/>
            <a:ext cx="2324102" cy="685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810000" y="5257800"/>
            <a:ext cx="3124201" cy="685800"/>
          </a:xfrm>
          <a:prstGeom prst="wedgeRectCallout">
            <a:avLst>
              <a:gd name="adj1" fmla="val -38494"/>
              <a:gd name="adj2" fmla="val -7751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Calculated saturation indices added to spreadsheet</a:t>
            </a:r>
            <a:endParaRPr lang="en-US" b="1" i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95250" y="5464661"/>
            <a:ext cx="2419349" cy="672128"/>
          </a:xfrm>
          <a:prstGeom prst="wedgeRectCallout">
            <a:avLst>
              <a:gd name="adj1" fmla="val -21544"/>
              <a:gd name="adj2" fmla="val -7061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+ analyte → Calculate with SpecE8…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657600" y="152400"/>
            <a:ext cx="5334000" cy="1085850"/>
          </a:xfrm>
          <a:prstGeom prst="wedgeRectCallout">
            <a:avLst>
              <a:gd name="adj1" fmla="val 29042"/>
              <a:gd name="adj2" fmla="val 171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Enter chemical data for one or more samples in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GSS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, then perform geochemical calculations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E4DFF-21A1-4BB2-812F-1C82EF2447EE}"/>
              </a:ext>
            </a:extLst>
          </p:cNvPr>
          <p:cNvSpPr/>
          <p:nvPr/>
        </p:nvSpPr>
        <p:spPr>
          <a:xfrm>
            <a:off x="1676400" y="590550"/>
            <a:ext cx="18288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6289E-42A4-4CE3-9BD3-59C38421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143897"/>
            <a:ext cx="7667625" cy="461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EFF6D5-4B74-4412-A296-011B13602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4" y="2376629"/>
            <a:ext cx="6010275" cy="4410075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981200" y="1259394"/>
            <a:ext cx="3429000" cy="645605"/>
          </a:xfrm>
          <a:prstGeom prst="wedgeRectCallout">
            <a:avLst>
              <a:gd name="adj1" fmla="val -45676"/>
              <a:gd name="adj2" fmla="val -12794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Plot → XY Plot →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 Time Series Plot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→ Time and date…</a:t>
            </a:r>
          </a:p>
        </p:txBody>
      </p:sp>
      <p:sp>
        <p:nvSpPr>
          <p:cNvPr id="6" name="Bent Arrow 5"/>
          <p:cNvSpPr/>
          <p:nvPr/>
        </p:nvSpPr>
        <p:spPr>
          <a:xfrm rot="10800000">
            <a:off x="2209800" y="4800601"/>
            <a:ext cx="1371600" cy="1295399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524499" y="132635"/>
            <a:ext cx="3429000" cy="1085850"/>
          </a:xfrm>
          <a:prstGeom prst="wedgeRectCallout">
            <a:avLst>
              <a:gd name="adj1" fmla="val -31259"/>
              <a:gd name="adj2" fmla="val 139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can display your data in Time Series and XY plots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8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B3ABCA9-3F19-482B-B59F-72CCE1518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40828"/>
            <a:ext cx="6838950" cy="5324475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69CB10A-9BB3-4818-BCE6-5A4F2369B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87376"/>
            <a:ext cx="5896240" cy="4565847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486400" y="209550"/>
            <a:ext cx="3429000" cy="933450"/>
          </a:xfrm>
          <a:prstGeom prst="wedgeRectCallout">
            <a:avLst>
              <a:gd name="adj1" fmla="val -31259"/>
              <a:gd name="adj2" fmla="val 139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can choose from a variety of water chemistry plots</a:t>
            </a:r>
            <a:endParaRPr lang="en-US" sz="2000" b="1" dirty="0">
              <a:solidFill>
                <a:srgbClr val="F79646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405320" y="1023279"/>
            <a:ext cx="2667000" cy="533400"/>
          </a:xfrm>
          <a:prstGeom prst="wedgeRectCallout">
            <a:avLst>
              <a:gd name="adj1" fmla="val -59867"/>
              <a:gd name="adj2" fmla="val -297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Plot → Piper Diagram…</a:t>
            </a:r>
          </a:p>
        </p:txBody>
      </p:sp>
      <p:sp>
        <p:nvSpPr>
          <p:cNvPr id="8" name="Bent Arrow 7"/>
          <p:cNvSpPr/>
          <p:nvPr/>
        </p:nvSpPr>
        <p:spPr>
          <a:xfrm rot="10800000">
            <a:off x="2209800" y="4800601"/>
            <a:ext cx="1371600" cy="1295399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5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CDBDF7-42AA-44EB-B932-2F1DE38A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566737"/>
            <a:ext cx="7877175" cy="5724525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A465F2-0DBB-4607-AFCE-D9A776F26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7" b="60399"/>
          <a:stretch/>
        </p:blipFill>
        <p:spPr>
          <a:xfrm>
            <a:off x="2733677" y="4343402"/>
            <a:ext cx="6257923" cy="2266950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71800" y="169484"/>
            <a:ext cx="6019800" cy="821116"/>
          </a:xfrm>
          <a:prstGeom prst="wedgeRectCallout">
            <a:avLst>
              <a:gd name="adj1" fmla="val -37433"/>
              <a:gd name="adj2" fmla="val 164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 defTabSz="829452">
              <a:defRPr/>
            </a:pPr>
            <a:r>
              <a:rPr lang="en-US" sz="2000" b="1" dirty="0" err="1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Rxn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balances chemical reactions and calculates equilibrium constants, equilibrium equations, and more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881563" y="3886460"/>
            <a:ext cx="1676400" cy="821116"/>
          </a:xfrm>
          <a:prstGeom prst="wedgeRectCallout">
            <a:avLst>
              <a:gd name="adj1" fmla="val -36648"/>
              <a:gd name="adj2" fmla="val 836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 defTabSz="829452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Move to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Results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pane.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352800" y="5698176"/>
            <a:ext cx="4572000" cy="838200"/>
          </a:xfrm>
          <a:prstGeom prst="wedgeRectCallout">
            <a:avLst>
              <a:gd name="adj1" fmla="val -34513"/>
              <a:gd name="adj2" fmla="val -7612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452"/>
            <a:r>
              <a:rPr lang="en-US" b="1" i="1" dirty="0" err="1">
                <a:solidFill>
                  <a:prstClr val="black"/>
                </a:solidFill>
                <a:cs typeface="Calibri" pitchFamily="34" charset="0"/>
              </a:rPr>
              <a:t>Rxn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writes a reaction with Pyrite on the left side, balanced by the default basis species 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505201" y="2514600"/>
            <a:ext cx="2743199" cy="742950"/>
          </a:xfrm>
          <a:prstGeom prst="wedgeRectCallout">
            <a:avLst>
              <a:gd name="adj1" fmla="val -65190"/>
              <a:gd name="adj2" fmla="val -292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452"/>
            <a:r>
              <a:rPr lang="en-US" b="1" i="1" dirty="0" err="1">
                <a:solidFill>
                  <a:prstClr val="black"/>
                </a:solidFill>
                <a:cs typeface="Calibri" pitchFamily="34" charset="0"/>
              </a:rPr>
              <a:t>Rxn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will automatically add its default set of species.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276600" y="1600200"/>
            <a:ext cx="2667000" cy="742950"/>
          </a:xfrm>
          <a:prstGeom prst="wedgeRectCallout">
            <a:avLst>
              <a:gd name="adj1" fmla="val -65190"/>
              <a:gd name="adj2" fmla="val -292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452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Choose species to appear on left side of reaction.</a:t>
            </a:r>
          </a:p>
        </p:txBody>
      </p:sp>
    </p:spTree>
    <p:extLst>
      <p:ext uri="{BB962C8B-B14F-4D97-AF65-F5344CB8AC3E}">
        <p14:creationId xmlns:p14="http://schemas.microsoft.com/office/powerpoint/2010/main" val="386747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F49911-F15A-4FA3-AAEB-3B2EE73CE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566737"/>
            <a:ext cx="7877175" cy="572452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2882CD-5A50-405B-AF12-8EAE0A26F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0" b="57987"/>
          <a:stretch/>
        </p:blipFill>
        <p:spPr>
          <a:xfrm>
            <a:off x="2743203" y="4333877"/>
            <a:ext cx="6127668" cy="2405063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886200" y="2028092"/>
            <a:ext cx="2514600" cy="762000"/>
          </a:xfrm>
          <a:prstGeom prst="wedgeRectCallout">
            <a:avLst>
              <a:gd name="adj1" fmla="val -62485"/>
              <a:gd name="adj2" fmla="val 315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452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Fe(OH)</a:t>
            </a:r>
            <a:r>
              <a:rPr lang="en-US" i="1" baseline="-25000" dirty="0">
                <a:solidFill>
                  <a:prstClr val="black"/>
                </a:solidFill>
                <a:cs typeface="Calibri" pitchFamily="34" charset="0"/>
              </a:rPr>
              <a:t>3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(</a:t>
            </a:r>
            <a:r>
              <a:rPr lang="en-US" i="1" dirty="0" err="1">
                <a:solidFill>
                  <a:prstClr val="black"/>
                </a:solidFill>
                <a:cs typeface="Calibri" pitchFamily="34" charset="0"/>
              </a:rPr>
              <a:t>ppd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) has been swapped in for Fe</a:t>
            </a:r>
            <a:r>
              <a:rPr lang="en-US" i="1" baseline="30000" dirty="0">
                <a:solidFill>
                  <a:prstClr val="black"/>
                </a:solidFill>
                <a:cs typeface="Calibri" pitchFamily="34" charset="0"/>
              </a:rPr>
              <a:t>++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415314" y="3560884"/>
            <a:ext cx="2819400" cy="533400"/>
          </a:xfrm>
          <a:prstGeom prst="wedgeRectCallout">
            <a:avLst>
              <a:gd name="adj1" fmla="val -62485"/>
              <a:gd name="adj2" fmla="val 315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452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lang="en-US" i="1" baseline="-25000" dirty="0">
                <a:solidFill>
                  <a:prstClr val="black"/>
                </a:solidFill>
                <a:cs typeface="Calibri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(g) swapped in for O</a:t>
            </a:r>
            <a:r>
              <a:rPr lang="en-US" i="1" baseline="-25000" dirty="0">
                <a:solidFill>
                  <a:prstClr val="black"/>
                </a:solidFill>
                <a:cs typeface="Calibri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(</a:t>
            </a:r>
            <a:r>
              <a:rPr lang="en-US" i="1" dirty="0" err="1">
                <a:solidFill>
                  <a:prstClr val="black"/>
                </a:solidFill>
                <a:cs typeface="Calibri" pitchFamily="34" charset="0"/>
              </a:rPr>
              <a:t>aq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)</a:t>
            </a:r>
            <a:endParaRPr lang="en-US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9400" y="169484"/>
            <a:ext cx="6172200" cy="821116"/>
            <a:chOff x="838200" y="169484"/>
            <a:chExt cx="6172200" cy="821116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838200" y="169484"/>
              <a:ext cx="6172200" cy="821116"/>
            </a:xfrm>
            <a:prstGeom prst="wedgeRectCallout">
              <a:avLst>
                <a:gd name="adj1" fmla="val -35318"/>
                <a:gd name="adj2" fmla="val 3228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8" tIns="45718" rIns="91438" bIns="45718" anchor="ctr"/>
            <a:lstStyle/>
            <a:p>
              <a:pPr defTabSz="829452">
                <a:defRPr/>
              </a:pPr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cs typeface="Calibri" pitchFamily="34" charset="0"/>
                </a:rPr>
                <a:t>  Recast the reaction by performing </a:t>
              </a:r>
              <a:r>
                <a:rPr lang="en-US" sz="2000" b="1" dirty="0">
                  <a:solidFill>
                    <a:srgbClr val="F79646">
                      <a:lumMod val="75000"/>
                    </a:srgbClr>
                  </a:solidFill>
                  <a:cs typeface="Calibri" pitchFamily="34" charset="0"/>
                </a:rPr>
                <a:t>basis swaps</a:t>
              </a:r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cs typeface="Calibri" pitchFamily="34" charset="0"/>
                </a:rPr>
                <a:t>. Click             </a:t>
              </a:r>
            </a:p>
            <a:p>
              <a:pPr defTabSz="829452">
                <a:defRPr/>
              </a:pPr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cs typeface="Calibri" pitchFamily="34" charset="0"/>
                </a:rPr>
                <a:t>  to </a:t>
              </a:r>
              <a:r>
                <a:rPr lang="en-US" sz="2000" b="1" dirty="0">
                  <a:solidFill>
                    <a:srgbClr val="F79646">
                      <a:lumMod val="75000"/>
                    </a:srgbClr>
                  </a:solidFill>
                  <a:cs typeface="Calibri" pitchFamily="34" charset="0"/>
                </a:rPr>
                <a:t>swap</a:t>
              </a:r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cs typeface="Calibri" pitchFamily="34" charset="0"/>
                </a:rPr>
                <a:t> out an entry, then choose a species to replace it</a:t>
              </a:r>
            </a:p>
          </p:txBody>
        </p:sp>
        <p:pic>
          <p:nvPicPr>
            <p:cNvPr id="8" name="Picture 7"/>
            <p:cNvPicPr/>
            <p:nvPr/>
          </p:nvPicPr>
          <p:blipFill rotWithShape="1">
            <a:blip r:embed="rId4" cstate="print"/>
            <a:srcRect l="16369" t="11734"/>
            <a:stretch/>
          </p:blipFill>
          <p:spPr bwMode="auto">
            <a:xfrm>
              <a:off x="6529386" y="312829"/>
              <a:ext cx="267653" cy="282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200400" y="5706970"/>
            <a:ext cx="4572000" cy="838200"/>
          </a:xfrm>
          <a:prstGeom prst="wedgeRectCallout">
            <a:avLst>
              <a:gd name="adj1" fmla="val 26320"/>
              <a:gd name="adj2" fmla="val -7839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452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The reaction is automatically rebalanced in terms of a ferric iron mineral and O</a:t>
            </a:r>
            <a:r>
              <a:rPr lang="en-US" i="1" baseline="-25000" dirty="0">
                <a:solidFill>
                  <a:prstClr val="black"/>
                </a:solidFill>
                <a:cs typeface="Calibri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(g).</a:t>
            </a:r>
          </a:p>
        </p:txBody>
      </p:sp>
    </p:spTree>
    <p:extLst>
      <p:ext uri="{BB962C8B-B14F-4D97-AF65-F5344CB8AC3E}">
        <p14:creationId xmlns:p14="http://schemas.microsoft.com/office/powerpoint/2010/main" val="385960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F230FDA-C438-4BA8-AF10-4BB595E7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7772400" cy="5715000"/>
          </a:xfrm>
          <a:prstGeom prst="rect">
            <a:avLst/>
          </a:prstGeom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553200" y="5891213"/>
            <a:ext cx="2438399" cy="838200"/>
          </a:xfrm>
          <a:prstGeom prst="wedgeRectCallout">
            <a:avLst>
              <a:gd name="adj1" fmla="val -35993"/>
              <a:gd name="adj2" fmla="val 43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 defTabSz="829366">
              <a:defRPr/>
            </a:pP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Run → Go </a:t>
            </a:r>
          </a:p>
          <a:p>
            <a:pPr algn="ctr" defTabSz="829366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draws the diagram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990600" y="4572000"/>
            <a:ext cx="1826915" cy="762000"/>
          </a:xfrm>
          <a:prstGeom prst="wedgeRectCallout">
            <a:avLst>
              <a:gd name="adj1" fmla="val -35135"/>
              <a:gd name="adj2" fmla="val -858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366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Add any background ions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169816" y="652130"/>
            <a:ext cx="2097384" cy="762000"/>
          </a:xfrm>
          <a:prstGeom prst="wedgeRectCallout">
            <a:avLst>
              <a:gd name="adj1" fmla="val -29124"/>
              <a:gd name="adj2" fmla="val 792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366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Select main species to diagram</a:t>
            </a:r>
          </a:p>
        </p:txBody>
      </p:sp>
      <p:sp>
        <p:nvSpPr>
          <p:cNvPr id="9" name="Oval 8"/>
          <p:cNvSpPr/>
          <p:nvPr/>
        </p:nvSpPr>
        <p:spPr>
          <a:xfrm>
            <a:off x="620233" y="1126385"/>
            <a:ext cx="985837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366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76736" y="2133600"/>
            <a:ext cx="1793080" cy="457200"/>
          </a:xfrm>
          <a:prstGeom prst="wedgeRectCallout">
            <a:avLst>
              <a:gd name="adj1" fmla="val 70835"/>
              <a:gd name="adj2" fmla="val -2205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366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Choose axes</a:t>
            </a:r>
            <a:endParaRPr lang="en-US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4724400" y="152400"/>
            <a:ext cx="4267200" cy="838200"/>
          </a:xfrm>
          <a:prstGeom prst="wedgeRectCallout">
            <a:avLst>
              <a:gd name="adj1" fmla="val -35993"/>
              <a:gd name="adj2" fmla="val 43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 defTabSz="829366">
              <a:defRPr/>
            </a:pP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Act2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generates stability diagrams on activity, Eh, </a:t>
            </a:r>
            <a:r>
              <a:rPr lang="en-US" sz="2000" dirty="0" err="1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pe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, pH, and fugacity axes</a:t>
            </a:r>
          </a:p>
        </p:txBody>
      </p:sp>
    </p:spTree>
    <p:extLst>
      <p:ext uri="{BB962C8B-B14F-4D97-AF65-F5344CB8AC3E}">
        <p14:creationId xmlns:p14="http://schemas.microsoft.com/office/powerpoint/2010/main" val="317258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955BD6B-BBD9-4D44-827F-06CA9FF56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7772400" cy="5715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71800" y="1126385"/>
            <a:ext cx="985837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366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581400" y="169484"/>
            <a:ext cx="1524000" cy="821116"/>
          </a:xfrm>
          <a:prstGeom prst="wedgeRectCallout">
            <a:avLst>
              <a:gd name="adj1" fmla="val -36648"/>
              <a:gd name="adj2" fmla="val 836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 defTabSz="829366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Move to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Plot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pane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52400" y="2209800"/>
            <a:ext cx="2438400" cy="838200"/>
          </a:xfrm>
          <a:prstGeom prst="wedgeRectCallout">
            <a:avLst>
              <a:gd name="adj1" fmla="val 67099"/>
              <a:gd name="adj2" fmla="val 3393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366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Minerals plot in orange, aqueous species in blue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943600" y="5562600"/>
            <a:ext cx="3047999" cy="1166813"/>
          </a:xfrm>
          <a:prstGeom prst="wedgeRectCallout">
            <a:avLst>
              <a:gd name="adj1" fmla="val -35993"/>
              <a:gd name="adj2" fmla="val 43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 defTabSz="829366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can copy the diagram to the clipboard and paste into your documents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7FE3A9E6-B71E-47AE-A1C0-F7617285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4800"/>
            <a:ext cx="2133600" cy="533400"/>
          </a:xfrm>
          <a:prstGeom prst="wedgeRectCallout">
            <a:avLst>
              <a:gd name="adj1" fmla="val 74175"/>
              <a:gd name="adj2" fmla="val -2781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29366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Water stability limits</a:t>
            </a:r>
          </a:p>
        </p:txBody>
      </p:sp>
    </p:spTree>
    <p:extLst>
      <p:ext uri="{BB962C8B-B14F-4D97-AF65-F5344CB8AC3E}">
        <p14:creationId xmlns:p14="http://schemas.microsoft.com/office/powerpoint/2010/main" val="385563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439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StarSymbol</vt:lpstr>
      <vt:lpstr>Times New Roman</vt:lpstr>
      <vt:lpstr>Office Theme</vt:lpstr>
      <vt:lpstr>Default</vt:lpstr>
      <vt:lpstr>1_Default</vt:lpstr>
      <vt:lpstr>2_Default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Brian Farrell</cp:lastModifiedBy>
  <cp:revision>57</cp:revision>
  <dcterms:created xsi:type="dcterms:W3CDTF">2013-01-25T18:37:22Z</dcterms:created>
  <dcterms:modified xsi:type="dcterms:W3CDTF">2022-12-15T23:23:31Z</dcterms:modified>
</cp:coreProperties>
</file>