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18"/>
  </p:notesMasterIdLst>
  <p:handoutMasterIdLst>
    <p:handoutMasterId r:id="rId19"/>
  </p:handoutMasterIdLst>
  <p:sldIdLst>
    <p:sldId id="275" r:id="rId6"/>
    <p:sldId id="286" r:id="rId7"/>
    <p:sldId id="287" r:id="rId8"/>
    <p:sldId id="288" r:id="rId9"/>
    <p:sldId id="264" r:id="rId10"/>
    <p:sldId id="283" r:id="rId11"/>
    <p:sldId id="296" r:id="rId12"/>
    <p:sldId id="293" r:id="rId13"/>
    <p:sldId id="294" r:id="rId14"/>
    <p:sldId id="295" r:id="rId15"/>
    <p:sldId id="291" r:id="rId16"/>
    <p:sldId id="292" r:id="rId17"/>
  </p:sldIdLst>
  <p:sldSz cx="9144000" cy="6858000" type="screen4x3"/>
  <p:notesSz cx="7772400" cy="10058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511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022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3533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044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2556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7067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1578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6089" algn="l" defTabSz="829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5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50BC60-45D3-4E42-A897-477E06A9206B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350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F9E23A-DEA2-4527-8EF5-7F00A9ED79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5834" marR="0" indent="-195834" rtl="0" hangingPunct="0">
      <a:tabLst/>
      <a:defRPr lang="en-US" sz="18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14511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022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3533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044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2556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7067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1578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6089" algn="l" defTabSz="829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AC139B-9783-4B56-AAD7-F9F098565F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883F4E-91D5-4F67-B207-EA83F6D066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4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4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1194D-1DE7-4CFF-9022-857090AE4D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F2E2-93C2-4798-9B95-823394CED5E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7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7EFB-992B-486F-9294-45D16F959AE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E679-92C8-453E-AD5B-9DA659DEE30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8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54B2-117C-4AA8-8671-DBE19BAF1E0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1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167C-E3FC-42EF-9239-D02D0258665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88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4FE-77C0-438B-B92D-39F08FA60A5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8159-1E06-4E16-9200-DDC91D97F7D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298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DAC-A68F-463F-9E3A-5A48D61810E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864E2-CD5F-4DC6-9425-53FA465494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4E7-22B9-400B-80A5-BD8131FECED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0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0F9-7F03-47F9-BEC5-D8E7C3F2727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93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3836-13C5-4A84-BDD2-C688EDC9971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2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69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79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6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1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0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25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0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15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60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D50DFB-AEEB-4E05-BA10-79DC9F9F48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2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22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6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03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2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5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139B-9783-4B56-AAD7-F9F098565FD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3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64E2-CD5F-4DC6-9425-53FA4654948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31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87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1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75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1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62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06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50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0DFB-AEEB-4E05-BA10-79DC9F9F48E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31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3DCD-A6EF-4E25-8081-B924C56B1A6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EDD-8A2A-4868-B657-F2962363632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21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F80D-B4F6-4E5B-8A50-B1088E57C8B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5F3DCD-A6EF-4E25-8081-B924C56B1A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660-867F-41A3-9ED9-78BB562A9D8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4780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AB1A-227F-47EC-8C57-52A3CA82160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83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B3CE-1063-4E8C-BD00-382AB54D4A4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13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3F4E-91D5-4F67-B207-EA83F6D0664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7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7"/>
            <a:ext cx="205632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7"/>
            <a:ext cx="6035040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194D-1DE7-4CFF-9022-857090AE4DE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0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06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45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45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8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9BEDD-8A2A-4868-B657-F296236363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6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5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7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26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15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17F80D-B4F6-4E5B-8A50-B1088E57C8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D77660-867F-41A3-9ED9-78BB562A9D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00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2EAB1A-227F-47EC-8C57-52A3CA8216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C1B3CE-1063-4E8C-BD00-382AB54D4A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3816A0-C8F4-4CE4-8C92-9BDAD6B8CF6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452"/>
            <a:fld id="{AC87537A-1C09-47B0-B6EE-6AC3FE0C59C4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8764"/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8764"/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8764"/>
            <a:fld id="{153816A0-C8F4-4CE4-8C92-9BDAD6B8CF64}" type="slidenum">
              <a:rPr>
                <a:solidFill>
                  <a:prstClr val="black"/>
                </a:solidFill>
              </a:rPr>
              <a:pPr defTabSz="828764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en-US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E8F706-B075-4D5E-9E40-256A74D22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7FCEBF8-ED54-4C1E-AFD9-E9F911A5F6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3" y="0"/>
            <a:ext cx="88674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9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344888"/>
            <a:ext cx="6177600" cy="480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20" y="2182785"/>
            <a:ext cx="3525120" cy="41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029200" y="132607"/>
            <a:ext cx="3962400" cy="1084970"/>
          </a:xfrm>
          <a:prstGeom prst="wedgeRectCallout">
            <a:avLst>
              <a:gd name="adj1" fmla="val -37819"/>
              <a:gd name="adj2" fmla="val 15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Watch simulations unfold with the animation feature.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302528" y="2971801"/>
            <a:ext cx="1600198" cy="685799"/>
          </a:xfrm>
          <a:prstGeom prst="wedgeRectCallout">
            <a:avLst>
              <a:gd name="adj1" fmla="val -66935"/>
              <a:gd name="adj2" fmla="val 2838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 Starting and ending times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57200" y="4771278"/>
            <a:ext cx="3323962" cy="1284315"/>
          </a:xfrm>
          <a:prstGeom prst="wedgeRectCallout">
            <a:avLst>
              <a:gd name="adj1" fmla="val 64881"/>
              <a:gd name="adj2" fmla="val -3242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Configure your plot, view animation, then export image files to make video clips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890" r="88772" b="94032"/>
          <a:stretch/>
        </p:blipFill>
        <p:spPr>
          <a:xfrm>
            <a:off x="400638" y="381786"/>
            <a:ext cx="566593" cy="210633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5848" r="61826" b="89887"/>
          <a:stretch/>
        </p:blipFill>
        <p:spPr>
          <a:xfrm>
            <a:off x="400638" y="592418"/>
            <a:ext cx="2190162" cy="1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940DEA-0E92-4ED4-A11E-F7AF0CBF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75092"/>
            <a:ext cx="6315075" cy="4914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4AC087-5DE2-4FB9-AF9C-9B61C4A0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60" y="2514600"/>
            <a:ext cx="3581400" cy="4019550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023162" y="1921967"/>
            <a:ext cx="1981198" cy="914400"/>
          </a:xfrm>
          <a:prstGeom prst="wedgeRectCallout">
            <a:avLst>
              <a:gd name="adj1" fmla="val 8518"/>
              <a:gd name="adj2" fmla="val 12149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Choose Cu, S, etc. – any element or basis species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A64BD2A-9C85-4344-9263-AC1E5C13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60" y="132607"/>
            <a:ext cx="3810000" cy="1084970"/>
          </a:xfrm>
          <a:prstGeom prst="wedgeRectCallout">
            <a:avLst>
              <a:gd name="adj1" fmla="val -37819"/>
              <a:gd name="adj2" fmla="val 15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Phase2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to create true predominance diagrams.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EBC32-5D66-4E1B-9758-90E8F41AF507}"/>
              </a:ext>
            </a:extLst>
          </p:cNvPr>
          <p:cNvSpPr txBox="1"/>
          <p:nvPr/>
        </p:nvSpPr>
        <p:spPr>
          <a:xfrm>
            <a:off x="3099783" y="5214493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94369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238"/>
            <a:ext cx="5486400" cy="39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C8FB2F3-3A77-45C4-8315-CAB5EF63E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5486400" cy="4272323"/>
          </a:xfrm>
          <a:prstGeom prst="rect">
            <a:avLst/>
          </a:prstGeom>
        </p:spPr>
      </p:pic>
      <p:sp>
        <p:nvSpPr>
          <p:cNvPr id="6" name="AutoShape 12">
            <a:extLst>
              <a:ext uri="{FF2B5EF4-FFF2-40B4-BE49-F238E27FC236}">
                <a16:creationId xmlns:a16="http://schemas.microsoft.com/office/drawing/2014/main" id="{4495141A-DE6C-4FC6-8036-0A2C7775C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916" y="3315481"/>
            <a:ext cx="1509084" cy="723119"/>
          </a:xfrm>
          <a:prstGeom prst="wedgeRectCallout">
            <a:avLst>
              <a:gd name="adj1" fmla="val -65529"/>
              <a:gd name="adj2" fmla="val -3296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Plot solubility of O</a:t>
            </a:r>
            <a:r>
              <a:rPr lang="en-US" sz="1800" i="1" baseline="-25000" dirty="0">
                <a:latin typeface="Calibri" pitchFamily="34" charset="0"/>
                <a:cs typeface="Calibri" pitchFamily="34" charset="0"/>
              </a:rPr>
              <a:t>2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gas</a:t>
            </a:r>
            <a:endParaRPr lang="en-US" sz="1800" i="1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A64BD2A-9C85-4344-9263-AC1E5C13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2607"/>
            <a:ext cx="4279960" cy="1084970"/>
          </a:xfrm>
          <a:prstGeom prst="wedgeRectCallout">
            <a:avLst>
              <a:gd name="adj1" fmla="val -37819"/>
              <a:gd name="adj2" fmla="val 15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Draw mineral assemblage diagrams and color map or contour any variable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01925" y="4419600"/>
            <a:ext cx="2743200" cy="762000"/>
          </a:xfrm>
          <a:prstGeom prst="wedgeRectCallout">
            <a:avLst>
              <a:gd name="adj1" fmla="val 33325"/>
              <a:gd name="adj2" fmla="val -9127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Map show stability of kaolinite in the presence of quartz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7A3D514-447C-447F-AD59-B8578A0F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6262"/>
            <a:ext cx="7772400" cy="5705475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3311456" y="1828800"/>
            <a:ext cx="3927544" cy="840891"/>
          </a:xfrm>
          <a:prstGeom prst="wedgeRectCallout">
            <a:avLst>
              <a:gd name="adj1" fmla="val -62484"/>
              <a:gd name="adj2" fmla="val 3957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 Pulse of Benzene contaminated</a:t>
            </a:r>
          </a:p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 water is attenuated by biodegradation.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847462" y="128588"/>
            <a:ext cx="6144138" cy="955270"/>
          </a:xfrm>
          <a:prstGeom prst="wedgeRectCallout">
            <a:avLst>
              <a:gd name="adj1" fmla="val -36574"/>
              <a:gd name="adj2" fmla="val 313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X1t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models reactive transport in groundwater flows in one linear, radial, or spherical coordinate.</a:t>
            </a:r>
          </a:p>
        </p:txBody>
      </p:sp>
    </p:spTree>
    <p:extLst>
      <p:ext uri="{BB962C8B-B14F-4D97-AF65-F5344CB8AC3E}">
        <p14:creationId xmlns:p14="http://schemas.microsoft.com/office/powerpoint/2010/main" val="383599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70B22B8-1B80-4056-9C0C-19E72076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42925"/>
            <a:ext cx="7820025" cy="5772150"/>
          </a:xfrm>
          <a:prstGeom prst="rect">
            <a:avLst/>
          </a:prstGeom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2895600" y="1409700"/>
            <a:ext cx="3200400" cy="495300"/>
          </a:xfrm>
          <a:prstGeom prst="wedgeRectCallout">
            <a:avLst>
              <a:gd name="adj1" fmla="val -66415"/>
              <a:gd name="adj2" fmla="val 3392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Benzene contaminated water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083855"/>
            <a:ext cx="10668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057400" y="128588"/>
            <a:ext cx="6934200" cy="955270"/>
          </a:xfrm>
          <a:prstGeom prst="wedgeRectCallout">
            <a:avLst>
              <a:gd name="adj1" fmla="val -36574"/>
              <a:gd name="adj2" fmla="val 313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Specify domain’s starting fluid composition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Initial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pane, and any number of inlet or injected fluids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Fluids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676400" y="4610100"/>
            <a:ext cx="1600200" cy="419100"/>
          </a:xfrm>
          <a:prstGeom prst="wedgeRectCallout">
            <a:avLst>
              <a:gd name="adj1" fmla="val -66935"/>
              <a:gd name="adj2" fmla="val 2838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Clean water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8C17C5-307A-4B7D-A833-503C857E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42925"/>
            <a:ext cx="7820025" cy="57721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1078320"/>
            <a:ext cx="10668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543425" y="1390650"/>
            <a:ext cx="2895600" cy="457200"/>
          </a:xfrm>
          <a:prstGeom prst="wedgeRectCallout">
            <a:avLst>
              <a:gd name="adj1" fmla="val -45408"/>
              <a:gd name="adj2" fmla="val 7845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Type out the redox reaction.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000625" y="2352675"/>
            <a:ext cx="3771900" cy="1143000"/>
          </a:xfrm>
          <a:prstGeom prst="wedgeRectCallout">
            <a:avLst>
              <a:gd name="adj1" fmla="val -37055"/>
              <a:gd name="adj2" fmla="val 9220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Set enzyme function to “on” and enter rate constant, half-saturation constant, and enzyme concentration.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819400" y="128588"/>
            <a:ext cx="6172200" cy="838200"/>
          </a:xfrm>
          <a:prstGeom prst="wedgeRectCallout">
            <a:avLst>
              <a:gd name="adj1" fmla="val -37890"/>
              <a:gd name="adj2" fmla="val 199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 defTabSz="829452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can account for the kinetics of redox transformations, including effects of enzymes and catalysts.</a:t>
            </a:r>
          </a:p>
        </p:txBody>
      </p:sp>
    </p:spTree>
    <p:extLst>
      <p:ext uri="{BB962C8B-B14F-4D97-AF65-F5344CB8AC3E}">
        <p14:creationId xmlns:p14="http://schemas.microsoft.com/office/powerpoint/2010/main" val="428071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9B2BEE-7CBD-42BB-9405-E7C96BEAA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42925"/>
            <a:ext cx="7820025" cy="57721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495800" y="1083858"/>
            <a:ext cx="1066800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876800" y="128588"/>
            <a:ext cx="3505200" cy="838200"/>
          </a:xfrm>
          <a:prstGeom prst="wedgeRectCallout">
            <a:avLst>
              <a:gd name="adj1" fmla="val -37349"/>
              <a:gd name="adj2" fmla="val 710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Specify domain size and gridding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Domain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715000" y="3247838"/>
            <a:ext cx="2895600" cy="743079"/>
          </a:xfrm>
          <a:prstGeom prst="wedgeRectCallout">
            <a:avLst>
              <a:gd name="adj1" fmla="val -66744"/>
              <a:gd name="adj2" fmla="val -2631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0" tIns="45692" rIns="91380" bIns="45692"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 Domain is 1 km long, divided into 400 nodal blocks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572000" y="5334000"/>
            <a:ext cx="3200401" cy="1276099"/>
          </a:xfrm>
          <a:prstGeom prst="wedgeRectCallout">
            <a:avLst>
              <a:gd name="adj1" fmla="val -30043"/>
              <a:gd name="adj2" fmla="val -87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Set various mass transport and thermal properties on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Medium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pane.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266825" y="5771899"/>
            <a:ext cx="2362200" cy="838200"/>
          </a:xfrm>
          <a:prstGeom prst="wedgeRectCallout">
            <a:avLst>
              <a:gd name="adj1" fmla="val 27167"/>
              <a:gd name="adj2" fmla="val -175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Specify flow rate on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Flow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pane.</a:t>
            </a:r>
          </a:p>
        </p:txBody>
      </p:sp>
    </p:spTree>
    <p:extLst>
      <p:ext uri="{BB962C8B-B14F-4D97-AF65-F5344CB8AC3E}">
        <p14:creationId xmlns:p14="http://schemas.microsoft.com/office/powerpoint/2010/main" val="22539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38163"/>
            <a:ext cx="78105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305300" y="2895600"/>
            <a:ext cx="3810000" cy="1295400"/>
          </a:xfrm>
          <a:prstGeom prst="wedgeRectCallout">
            <a:avLst>
              <a:gd name="adj1" fmla="val -31832"/>
              <a:gd name="adj2" fmla="val -6862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Use the </a:t>
            </a:r>
            <a:r>
              <a:rPr lang="en-US" sz="1800" b="1" i="1" dirty="0">
                <a:solidFill>
                  <a:prstClr val="black"/>
                </a:solidFill>
                <a:cs typeface="Calibri" pitchFamily="34" charset="0"/>
              </a:rPr>
              <a:t>Wells</a:t>
            </a:r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 pane to add any number of wells. You can adjust pumping rate, turn wells on or off, and change the injection fluid chemistry at any time.  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2475" y="1771650"/>
            <a:ext cx="1143000" cy="31334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429000" y="128588"/>
            <a:ext cx="5562600" cy="955270"/>
          </a:xfrm>
          <a:prstGeom prst="wedgeRectCallout">
            <a:avLst>
              <a:gd name="adj1" fmla="val -36574"/>
              <a:gd name="adj2" fmla="val 313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79" tIns="45688" rIns="91379" bIns="4568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X2t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simulates reactive transport in two dimensions, including injecting and producing wells.</a:t>
            </a:r>
          </a:p>
        </p:txBody>
      </p:sp>
    </p:spTree>
    <p:extLst>
      <p:ext uri="{BB962C8B-B14F-4D97-AF65-F5344CB8AC3E}">
        <p14:creationId xmlns:p14="http://schemas.microsoft.com/office/powerpoint/2010/main" val="43845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8638"/>
            <a:ext cx="78486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748213" y="128588"/>
            <a:ext cx="4243387" cy="838200"/>
          </a:xfrm>
          <a:prstGeom prst="wedgeRectCallout">
            <a:avLst>
              <a:gd name="adj1" fmla="val -37890"/>
              <a:gd name="adj2" fmla="val 199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8" tIns="45713" rIns="91428" bIns="45713" anchor="ctr"/>
          <a:lstStyle/>
          <a:p>
            <a:pPr algn="ctr" defTabSz="829452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Account for evolving porosity and permeability in heterogeneous media.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748213" y="3069516"/>
            <a:ext cx="3481387" cy="1045284"/>
          </a:xfrm>
          <a:prstGeom prst="wedgeRectCallout">
            <a:avLst>
              <a:gd name="adj1" fmla="val -90218"/>
              <a:gd name="adj2" fmla="val -4022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Formation of clay mineral scale around the wellbore alters reservoir porosity and permeability.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B0204E5-5206-4E22-9467-0BD29743F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4" b="90755"/>
          <a:stretch/>
        </p:blipFill>
        <p:spPr>
          <a:xfrm>
            <a:off x="647700" y="523875"/>
            <a:ext cx="3389462" cy="5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304800"/>
            <a:ext cx="6348690" cy="48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029203" y="132607"/>
            <a:ext cx="3962400" cy="1084970"/>
          </a:xfrm>
          <a:prstGeom prst="wedgeRectCallout">
            <a:avLst>
              <a:gd name="adj1" fmla="val -37819"/>
              <a:gd name="adj2" fmla="val 15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08" tIns="45703" rIns="91408" bIns="45703" anchor="ctr"/>
          <a:lstStyle/>
          <a:p>
            <a:pPr algn="ctr" defTabSz="828764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Render results of 2D reactive transport simulations in map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2"/>
            <a:ext cx="3581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895603" y="1564410"/>
            <a:ext cx="2285999" cy="721593"/>
          </a:xfrm>
          <a:prstGeom prst="wedgeRectCallout">
            <a:avLst>
              <a:gd name="adj1" fmla="val -70119"/>
              <a:gd name="adj2" fmla="val -1922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 defTabSz="828764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Create map view plots using color maps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391400" y="3200400"/>
            <a:ext cx="1371602" cy="1143000"/>
          </a:xfrm>
          <a:prstGeom prst="wedgeRectCallout">
            <a:avLst>
              <a:gd name="adj1" fmla="val -34365"/>
              <a:gd name="adj2" fmla="val -6925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 defTabSz="828764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Choose variable to plot, units, scale.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057275" y="5298210"/>
            <a:ext cx="3429000" cy="1102590"/>
          </a:xfrm>
          <a:prstGeom prst="wedgeRectCallout">
            <a:avLst>
              <a:gd name="adj1" fmla="val -21507"/>
              <a:gd name="adj2" fmla="val -900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 defTabSz="828764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Heavy metals leak into domain from 3 point sources, then pumping at extraction well begins.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72" b="94032"/>
          <a:stretch/>
        </p:blipFill>
        <p:spPr>
          <a:xfrm>
            <a:off x="352425" y="304800"/>
            <a:ext cx="714375" cy="287619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r="61826" b="89887"/>
          <a:stretch/>
        </p:blipFill>
        <p:spPr>
          <a:xfrm>
            <a:off x="355121" y="559280"/>
            <a:ext cx="2428875" cy="2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304800"/>
            <a:ext cx="6348690" cy="48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3174"/>
            <a:ext cx="3695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4381504" y="1143003"/>
            <a:ext cx="2171699" cy="492993"/>
          </a:xfrm>
          <a:prstGeom prst="wedgeRectCallout">
            <a:avLst>
              <a:gd name="adj1" fmla="val -70119"/>
              <a:gd name="adj2" fmla="val -1922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 defTabSz="828764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Include contour lines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76299" y="5638800"/>
            <a:ext cx="3543301" cy="762000"/>
          </a:xfrm>
          <a:prstGeom prst="wedgeRectCallout">
            <a:avLst>
              <a:gd name="adj1" fmla="val -21722"/>
              <a:gd name="adj2" fmla="val -2297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0" tIns="45677" rIns="91350" bIns="45677" anchor="ctr"/>
          <a:lstStyle/>
          <a:p>
            <a:pPr algn="ctr" defTabSz="828764"/>
            <a:r>
              <a:rPr lang="en-US" sz="1800" i="1" dirty="0">
                <a:solidFill>
                  <a:prstClr val="black"/>
                </a:solidFill>
                <a:cs typeface="Calibri" pitchFamily="34" charset="0"/>
              </a:rPr>
              <a:t>You can show velocity arrows, color masks, the nodal grid, and more </a:t>
            </a:r>
            <a:endParaRPr lang="en-US" sz="1800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72" b="94032"/>
          <a:stretch/>
        </p:blipFill>
        <p:spPr>
          <a:xfrm>
            <a:off x="352425" y="304800"/>
            <a:ext cx="714375" cy="287619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E00DA0-F4D2-4633-98D2-7D06608BC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r="61826" b="89887"/>
          <a:stretch/>
        </p:blipFill>
        <p:spPr>
          <a:xfrm>
            <a:off x="355121" y="559280"/>
            <a:ext cx="2428875" cy="2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69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350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StarSymbol</vt:lpstr>
      <vt:lpstr>Calibri</vt:lpstr>
      <vt:lpstr>Default</vt:lpstr>
      <vt:lpstr>4_Default</vt:lpstr>
      <vt:lpstr>1_Office Theme</vt:lpstr>
      <vt:lpstr>5_Default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farrell</dc:creator>
  <cp:lastModifiedBy>Jia Wang</cp:lastModifiedBy>
  <cp:revision>47</cp:revision>
  <dcterms:created xsi:type="dcterms:W3CDTF">2011-09-19T10:55:46Z</dcterms:created>
  <dcterms:modified xsi:type="dcterms:W3CDTF">2023-09-29T22:11:10Z</dcterms:modified>
</cp:coreProperties>
</file>