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6" r:id="rId2"/>
    <p:sldId id="295" r:id="rId3"/>
    <p:sldId id="319" r:id="rId4"/>
    <p:sldId id="306" r:id="rId5"/>
    <p:sldId id="318" r:id="rId6"/>
    <p:sldId id="317" r:id="rId7"/>
    <p:sldId id="31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28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8E25F03B-45A5-420B-9CE7-B1B79E4FD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4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657596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161925" y="1217577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16" b="50000"/>
          <a:stretch/>
        </p:blipFill>
        <p:spPr bwMode="auto">
          <a:xfrm>
            <a:off x="2981325" y="3771900"/>
            <a:ext cx="59340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3681412" y="43318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257800" y="4800600"/>
            <a:ext cx="3124200" cy="6858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400 mg of K-feldspar will gradually be added to the fluid.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4800600" y="132607"/>
            <a:ext cx="4191000" cy="1084969"/>
          </a:xfrm>
          <a:prstGeom prst="wedgeRectCallout">
            <a:avLst>
              <a:gd name="adj1" fmla="val -43217"/>
              <a:gd name="adj2" fmla="val 74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React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traces reaction paths involving fluids, minerals, gases, and microbes.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295400" y="762000"/>
            <a:ext cx="3048000" cy="781050"/>
          </a:xfrm>
          <a:prstGeom prst="wedgeRectCallout">
            <a:avLst>
              <a:gd name="adj1" fmla="val -61948"/>
              <a:gd name="adj2" fmla="val 277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Basis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4800600" y="3867150"/>
            <a:ext cx="2366962" cy="781050"/>
          </a:xfrm>
          <a:prstGeom prst="wedgeRectCallout">
            <a:avLst>
              <a:gd name="adj1" fmla="val -60916"/>
              <a:gd name="adj2" fmla="val 2713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up a titration path on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Reactants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557213"/>
            <a:ext cx="767715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590800" y="4343400"/>
            <a:ext cx="4038600" cy="1084969"/>
          </a:xfrm>
          <a:prstGeom prst="wedgeRectCallout">
            <a:avLst>
              <a:gd name="adj1" fmla="val -43217"/>
              <a:gd name="adj2" fmla="val 74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React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can simulate any combination of equilibrium and kinetic reactions.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572000" y="2743200"/>
            <a:ext cx="3124200" cy="466725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Add kinetic reactants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429000" y="1514475"/>
            <a:ext cx="3657600" cy="466725"/>
          </a:xfrm>
          <a:prstGeom prst="wedgeRectCallout">
            <a:avLst>
              <a:gd name="adj1" fmla="val -80802"/>
              <a:gd name="adj2" fmla="val 420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Hold fixed pH, Eh, activity, fugacity...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362200" y="457200"/>
            <a:ext cx="3200400" cy="762000"/>
          </a:xfrm>
          <a:prstGeom prst="wedgeRectCallout">
            <a:avLst>
              <a:gd name="adj1" fmla="val -51338"/>
              <a:gd name="adj2" fmla="val 1209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Titrate in aqueous species, minerals, gases, and oxides.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610100" y="2057400"/>
            <a:ext cx="3857626" cy="457200"/>
          </a:xfrm>
          <a:prstGeom prst="wedgeRectCallout">
            <a:avLst>
              <a:gd name="adj1" fmla="val -109074"/>
              <a:gd name="adj2" fmla="val -273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or scan (slide) over a range of values.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8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BC6D97B1-6C91-406A-955E-3AB46F42E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" y="381000"/>
            <a:ext cx="7667625" cy="57245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19075" y="94205"/>
            <a:ext cx="4124325" cy="1084970"/>
          </a:xfrm>
          <a:prstGeom prst="wedgeRectCallout">
            <a:avLst>
              <a:gd name="adj1" fmla="val -37819"/>
              <a:gd name="adj2" fmla="val 15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displays data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and the results of running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43200"/>
            <a:ext cx="3453495" cy="3896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7006320" y="4773648"/>
            <a:ext cx="2057400" cy="781050"/>
          </a:xfrm>
          <a:prstGeom prst="wedgeRectCallout">
            <a:avLst>
              <a:gd name="adj1" fmla="val 3329"/>
              <a:gd name="adj2" fmla="val 13019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units, linear or log scale, etc.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987145" y="2028825"/>
            <a:ext cx="3057525" cy="973173"/>
          </a:xfrm>
          <a:prstGeom prst="wedgeRectCallout">
            <a:avLst>
              <a:gd name="adj1" fmla="val -31427"/>
              <a:gd name="adj2" fmla="val 801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species concentrations, composition of system, mineral saturation, and more.</a:t>
            </a: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A53C552F-4C00-47BD-8F12-4812A2608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576262"/>
            <a:ext cx="7667625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343400" y="2286000"/>
            <a:ext cx="3886200" cy="914400"/>
          </a:xfrm>
          <a:prstGeom prst="wedgeRectCallout">
            <a:avLst>
              <a:gd name="adj1" fmla="val -64473"/>
              <a:gd name="adj2" fmla="val 315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 sliding pH path is a fast way to show how sorption behavior changes with pH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743200" y="132607"/>
            <a:ext cx="6248400" cy="1084969"/>
          </a:xfrm>
          <a:prstGeom prst="wedgeRectCallout">
            <a:avLst>
              <a:gd name="adj1" fmla="val -43217"/>
              <a:gd name="adj2" fmla="val 74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Model sorption using Distribution coefficients, Freundlich or Langmuir isotherms, ion exchange, two-layer, three-layer, or cd-music surface complexation models.</a:t>
            </a:r>
          </a:p>
        </p:txBody>
      </p:sp>
    </p:spTree>
    <p:extLst>
      <p:ext uri="{BB962C8B-B14F-4D97-AF65-F5344CB8AC3E}">
        <p14:creationId xmlns:p14="http://schemas.microsoft.com/office/powerpoint/2010/main" val="2316168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8893BD-94F0-4B37-AF2F-A7FA8F011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600" y="534696"/>
            <a:ext cx="7139308" cy="576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867400" y="3962400"/>
            <a:ext cx="2895600" cy="990600"/>
          </a:xfrm>
          <a:prstGeom prst="wedgeRectCallout">
            <a:avLst>
              <a:gd name="adj1" fmla="val -73605"/>
              <a:gd name="adj2" fmla="val 3375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Kinetics of microbial arsenate reduction, with scatter data added from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GSS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257800" y="132607"/>
            <a:ext cx="3733800" cy="1084970"/>
          </a:xfrm>
          <a:prstGeom prst="wedgeRectCallout">
            <a:avLst>
              <a:gd name="adj1" fmla="val -37819"/>
              <a:gd name="adj2" fmla="val 15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Model kinetics of microbial metabolism and growth.</a:t>
            </a:r>
          </a:p>
        </p:txBody>
      </p:sp>
    </p:spTree>
    <p:extLst>
      <p:ext uri="{BB962C8B-B14F-4D97-AF65-F5344CB8AC3E}">
        <p14:creationId xmlns:p14="http://schemas.microsoft.com/office/powerpoint/2010/main" val="41203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19200"/>
            <a:ext cx="718185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"/>
            <a:ext cx="38576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038350" y="4143375"/>
            <a:ext cx="4267201" cy="1066800"/>
          </a:xfrm>
          <a:prstGeom prst="wedgeRectCallout">
            <a:avLst>
              <a:gd name="adj1" fmla="val -32183"/>
              <a:gd name="adj2" fmla="val 773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Fluid’s 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13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 composition varies from initial value toward that of the dissolving calcite</a:t>
            </a:r>
          </a:p>
        </p:txBody>
      </p:sp>
      <p:sp>
        <p:nvSpPr>
          <p:cNvPr id="7" name="Oval 6"/>
          <p:cNvSpPr/>
          <p:nvPr/>
        </p:nvSpPr>
        <p:spPr>
          <a:xfrm>
            <a:off x="5943600" y="704850"/>
            <a:ext cx="1752600" cy="3353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B35B2F09-2F2C-4F07-B0D7-61266EE45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2607"/>
            <a:ext cx="3733800" cy="1084970"/>
          </a:xfrm>
          <a:prstGeom prst="wedgeRectCallout">
            <a:avLst>
              <a:gd name="adj1" fmla="val -37819"/>
              <a:gd name="adj2" fmla="val 15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Model isotope fractionation of fluids and minerals. </a:t>
            </a:r>
          </a:p>
        </p:txBody>
      </p:sp>
    </p:spTree>
    <p:extLst>
      <p:ext uri="{BB962C8B-B14F-4D97-AF65-F5344CB8AC3E}">
        <p14:creationId xmlns:p14="http://schemas.microsoft.com/office/powerpoint/2010/main" val="25989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213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Brian Farrell</cp:lastModifiedBy>
  <cp:revision>96</cp:revision>
  <dcterms:created xsi:type="dcterms:W3CDTF">2013-10-01T15:24:04Z</dcterms:created>
  <dcterms:modified xsi:type="dcterms:W3CDTF">2022-12-15T23:25:35Z</dcterms:modified>
</cp:coreProperties>
</file>