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94" r:id="rId2"/>
    <p:sldId id="296" r:id="rId3"/>
    <p:sldId id="297" r:id="rId4"/>
    <p:sldId id="295" r:id="rId5"/>
    <p:sldId id="293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131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48D364-4B52-4F92-A65E-775CDACE138F}" type="datetimeFigureOut">
              <a:rPr lang="en-US" smtClean="0"/>
              <a:t>8/7/2019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9B2021-6A0D-41E0-B702-D821AEACBD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5931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6294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DCAC0-B315-40C5-98A6-15BE63410879}" type="datetimeFigureOut">
              <a:rPr lang="en-US" smtClean="0"/>
              <a:t>8/7/2019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0CA2F-86D0-49E4-8A06-BEEA69A8B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9279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DCAC0-B315-40C5-98A6-15BE63410879}" type="datetimeFigureOut">
              <a:rPr lang="en-US" smtClean="0"/>
              <a:t>8/7/2019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0CA2F-86D0-49E4-8A06-BEEA69A8B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7941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DCAC0-B315-40C5-98A6-15BE63410879}" type="datetimeFigureOut">
              <a:rPr lang="en-US" smtClean="0"/>
              <a:t>8/7/2019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0CA2F-86D0-49E4-8A06-BEEA69A8B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573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DCAC0-B315-40C5-98A6-15BE63410879}" type="datetimeFigureOut">
              <a:rPr lang="en-US" smtClean="0"/>
              <a:t>8/7/2019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0CA2F-86D0-49E4-8A06-BEEA69A8B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281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DCAC0-B315-40C5-98A6-15BE63410879}" type="datetimeFigureOut">
              <a:rPr lang="en-US" smtClean="0"/>
              <a:t>8/7/2019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0CA2F-86D0-49E4-8A06-BEEA69A8B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9875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DCAC0-B315-40C5-98A6-15BE63410879}" type="datetimeFigureOut">
              <a:rPr lang="en-US" smtClean="0"/>
              <a:t>8/7/2019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0CA2F-86D0-49E4-8A06-BEEA69A8B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0500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DCAC0-B315-40C5-98A6-15BE63410879}" type="datetimeFigureOut">
              <a:rPr lang="en-US" smtClean="0"/>
              <a:t>8/7/2019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0CA2F-86D0-49E4-8A06-BEEA69A8B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800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DCAC0-B315-40C5-98A6-15BE63410879}" type="datetimeFigureOut">
              <a:rPr lang="en-US" smtClean="0"/>
              <a:t>8/7/2019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0CA2F-86D0-49E4-8A06-BEEA69A8B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6070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DCAC0-B315-40C5-98A6-15BE63410879}" type="datetimeFigureOut">
              <a:rPr lang="en-US" smtClean="0"/>
              <a:t>8/7/2019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0CA2F-86D0-49E4-8A06-BEEA69A8B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154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DCAC0-B315-40C5-98A6-15BE63410879}" type="datetimeFigureOut">
              <a:rPr lang="en-US" smtClean="0"/>
              <a:t>8/7/2019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0CA2F-86D0-49E4-8A06-BEEA69A8B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7138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DCAC0-B315-40C5-98A6-15BE63410879}" type="datetimeFigureOut">
              <a:rPr lang="en-US" smtClean="0"/>
              <a:t>8/7/2019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0CA2F-86D0-49E4-8A06-BEEA69A8B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918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1DCAC0-B315-40C5-98A6-15BE63410879}" type="datetimeFigureOut">
              <a:rPr lang="en-US" smtClean="0"/>
              <a:t>8/7/2019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30CA2F-86D0-49E4-8A06-BEEA69A8B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576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 up of a map&#10;&#10;Description automatically generated">
            <a:extLst>
              <a:ext uri="{FF2B5EF4-FFF2-40B4-BE49-F238E27FC236}">
                <a16:creationId xmlns:a16="http://schemas.microsoft.com/office/drawing/2014/main" id="{829FC69A-E08A-4610-960C-E009ADD7D49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447674"/>
            <a:ext cx="6810375" cy="5267325"/>
          </a:xfrm>
          <a:prstGeom prst="rect">
            <a:avLst/>
          </a:prstGeom>
        </p:spPr>
      </p:pic>
      <p:pic>
        <p:nvPicPr>
          <p:cNvPr id="10" name="Picture 9" descr="A close up of a device&#10;&#10;Description automatically generated">
            <a:extLst>
              <a:ext uri="{FF2B5EF4-FFF2-40B4-BE49-F238E27FC236}">
                <a16:creationId xmlns:a16="http://schemas.microsoft.com/office/drawing/2014/main" id="{D86820D5-2FB5-4479-8019-F791BBA99F6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9273" y="2667000"/>
            <a:ext cx="6256193" cy="3886200"/>
          </a:xfrm>
          <a:prstGeom prst="rect">
            <a:avLst/>
          </a:prstGeom>
        </p:spPr>
      </p:pic>
      <p:sp>
        <p:nvSpPr>
          <p:cNvPr id="6" name="Bent Arrow 5"/>
          <p:cNvSpPr/>
          <p:nvPr/>
        </p:nvSpPr>
        <p:spPr>
          <a:xfrm rot="10800000">
            <a:off x="1447801" y="4419600"/>
            <a:ext cx="1371600" cy="1295399"/>
          </a:xfrm>
          <a:prstGeom prst="bentArrow">
            <a:avLst>
              <a:gd name="adj1" fmla="val 24225"/>
              <a:gd name="adj2" fmla="val 24645"/>
              <a:gd name="adj3" fmla="val 25000"/>
              <a:gd name="adj4" fmla="val 43750"/>
            </a:avLst>
          </a:prstGeom>
          <a:scene3d>
            <a:camera prst="orthographicFront">
              <a:rot lat="0" lon="1080000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33600" y="3072770"/>
            <a:ext cx="4876800" cy="1332864"/>
          </a:xfrm>
          <a:prstGeom prst="rect">
            <a:avLst/>
          </a:prstGeom>
          <a:solidFill>
            <a:srgbClr val="000000">
              <a:alpha val="63922"/>
            </a:srgbClr>
          </a:solidFill>
        </p:spPr>
        <p:txBody>
          <a:bodyPr wrap="square" lIns="100772" tIns="50387" rIns="100772" bIns="50387" rtlCol="0">
            <a:spAutoFit/>
          </a:bodyPr>
          <a:lstStyle/>
          <a:p>
            <a:pPr algn="ctr" defTabSz="1007734"/>
            <a:r>
              <a:rPr lang="en-US" sz="4000" b="1" dirty="0">
                <a:solidFill>
                  <a:srgbClr val="F79646">
                    <a:lumMod val="75000"/>
                  </a:srgbClr>
                </a:solidFill>
              </a:rPr>
              <a:t>Retrieving </a:t>
            </a:r>
          </a:p>
          <a:p>
            <a:pPr algn="ctr" defTabSz="1007734"/>
            <a:r>
              <a:rPr lang="en-US" sz="4000" b="1" dirty="0">
                <a:solidFill>
                  <a:srgbClr val="F79646">
                    <a:lumMod val="75000"/>
                  </a:srgbClr>
                </a:solidFill>
              </a:rPr>
              <a:t>numerical values</a:t>
            </a:r>
          </a:p>
        </p:txBody>
      </p:sp>
    </p:spTree>
    <p:extLst>
      <p:ext uri="{BB962C8B-B14F-4D97-AF65-F5344CB8AC3E}">
        <p14:creationId xmlns:p14="http://schemas.microsoft.com/office/powerpoint/2010/main" val="30393184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close up of a map&#10;&#10;Description automatically generated">
            <a:extLst>
              <a:ext uri="{FF2B5EF4-FFF2-40B4-BE49-F238E27FC236}">
                <a16:creationId xmlns:a16="http://schemas.microsoft.com/office/drawing/2014/main" id="{3C855B70-DF9D-4B09-8AAD-36E758F74A0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252" y="602696"/>
            <a:ext cx="7739496" cy="5727092"/>
          </a:xfrm>
          <a:prstGeom prst="rect">
            <a:avLst/>
          </a:prstGeom>
        </p:spPr>
      </p:pic>
      <p:sp>
        <p:nvSpPr>
          <p:cNvPr id="3" name="AutoShape 12"/>
          <p:cNvSpPr>
            <a:spLocks noChangeArrowheads="1"/>
          </p:cNvSpPr>
          <p:nvPr/>
        </p:nvSpPr>
        <p:spPr bwMode="auto">
          <a:xfrm>
            <a:off x="838200" y="1371600"/>
            <a:ext cx="2895600" cy="838200"/>
          </a:xfrm>
          <a:prstGeom prst="wedgeRectCallout">
            <a:avLst>
              <a:gd name="adj1" fmla="val -31272"/>
              <a:gd name="adj2" fmla="val -83397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b="1" i="1" dirty="0">
                <a:latin typeface="Calibri" pitchFamily="34" charset="0"/>
                <a:cs typeface="Calibri" pitchFamily="34" charset="0"/>
              </a:rPr>
              <a:t>Edit</a:t>
            </a:r>
            <a:r>
              <a:rPr lang="en-US" i="1" dirty="0">
                <a:latin typeface="Calibri" pitchFamily="34" charset="0"/>
                <a:cs typeface="Calibri" pitchFamily="34" charset="0"/>
              </a:rPr>
              <a:t> → </a:t>
            </a:r>
            <a:r>
              <a:rPr lang="en-US" b="1" i="1" dirty="0">
                <a:latin typeface="Calibri" pitchFamily="34" charset="0"/>
                <a:cs typeface="Calibri" pitchFamily="34" charset="0"/>
              </a:rPr>
              <a:t>Copy As </a:t>
            </a:r>
            <a:r>
              <a:rPr lang="en-US" i="1" dirty="0">
                <a:latin typeface="Calibri" pitchFamily="34" charset="0"/>
                <a:cs typeface="Calibri" pitchFamily="34" charset="0"/>
              </a:rPr>
              <a:t>→</a:t>
            </a:r>
            <a:r>
              <a:rPr lang="en-US" b="1" i="1" dirty="0">
                <a:latin typeface="Calibri" pitchFamily="34" charset="0"/>
                <a:cs typeface="Calibri" pitchFamily="34" charset="0"/>
              </a:rPr>
              <a:t> Spreadsheet (Tab delimited)</a:t>
            </a:r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auto">
          <a:xfrm>
            <a:off x="5029200" y="285750"/>
            <a:ext cx="3905253" cy="1085850"/>
          </a:xfrm>
          <a:prstGeom prst="wedgeRectCallout">
            <a:avLst>
              <a:gd name="adj1" fmla="val -32712"/>
              <a:gd name="adj2" fmla="val 8153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lvl="0" algn="ctr">
              <a:defRPr/>
            </a:pPr>
            <a:r>
              <a:rPr lang="en-US" sz="2000" dirty="0">
                <a:solidFill>
                  <a:srgbClr val="F79646">
                    <a:lumMod val="75000"/>
                  </a:srgbClr>
                </a:solidFill>
                <a:latin typeface="Calibri" pitchFamily="34" charset="0"/>
                <a:cs typeface="Calibri" pitchFamily="34" charset="0"/>
              </a:rPr>
              <a:t>You can export your raw data from </a:t>
            </a:r>
            <a:r>
              <a:rPr lang="en-US" sz="2000" b="1" dirty="0" err="1">
                <a:solidFill>
                  <a:srgbClr val="F79646">
                    <a:lumMod val="75000"/>
                  </a:srgbClr>
                </a:solidFill>
                <a:latin typeface="Calibri" pitchFamily="34" charset="0"/>
                <a:cs typeface="Calibri" pitchFamily="34" charset="0"/>
              </a:rPr>
              <a:t>Gtplot</a:t>
            </a:r>
            <a:r>
              <a:rPr lang="en-US" sz="2000" dirty="0">
                <a:solidFill>
                  <a:srgbClr val="F79646">
                    <a:lumMod val="75000"/>
                  </a:srgbClr>
                </a:solidFill>
                <a:latin typeface="Calibri" pitchFamily="34" charset="0"/>
                <a:cs typeface="Calibri" pitchFamily="34" charset="0"/>
              </a:rPr>
              <a:t>,</a:t>
            </a:r>
            <a:r>
              <a:rPr lang="en-US" sz="2000" b="1" dirty="0">
                <a:solidFill>
                  <a:srgbClr val="F79646">
                    <a:lumMod val="75000"/>
                  </a:srgbClr>
                </a:solidFill>
                <a:latin typeface="Calibri" pitchFamily="34" charset="0"/>
                <a:cs typeface="Calibri" pitchFamily="34" charset="0"/>
              </a:rPr>
              <a:t> P2plot</a:t>
            </a:r>
            <a:r>
              <a:rPr lang="en-US" sz="2000" dirty="0">
                <a:solidFill>
                  <a:srgbClr val="F79646">
                    <a:lumMod val="75000"/>
                  </a:srgbClr>
                </a:solidFill>
                <a:latin typeface="Calibri" pitchFamily="34" charset="0"/>
                <a:cs typeface="Calibri" pitchFamily="34" charset="0"/>
              </a:rPr>
              <a:t>,</a:t>
            </a:r>
            <a:r>
              <a:rPr lang="en-US" sz="2000" b="1" dirty="0">
                <a:solidFill>
                  <a:srgbClr val="F79646">
                    <a:lumMod val="75000"/>
                  </a:srgb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>
                <a:solidFill>
                  <a:srgbClr val="F79646">
                    <a:lumMod val="75000"/>
                  </a:srgbClr>
                </a:solidFill>
                <a:latin typeface="Calibri" pitchFamily="34" charset="0"/>
                <a:cs typeface="Calibri" pitchFamily="34" charset="0"/>
              </a:rPr>
              <a:t>or </a:t>
            </a:r>
            <a:r>
              <a:rPr lang="en-US" sz="2000" b="1" dirty="0" err="1">
                <a:solidFill>
                  <a:srgbClr val="F79646">
                    <a:lumMod val="75000"/>
                  </a:srgbClr>
                </a:solidFill>
                <a:latin typeface="Calibri" pitchFamily="34" charset="0"/>
                <a:cs typeface="Calibri" pitchFamily="34" charset="0"/>
              </a:rPr>
              <a:t>Xtplot</a:t>
            </a:r>
            <a:r>
              <a:rPr lang="en-US" sz="2000" dirty="0">
                <a:solidFill>
                  <a:srgbClr val="F79646">
                    <a:lumMod val="75000"/>
                  </a:srgbClr>
                </a:solidFill>
                <a:latin typeface="Calibri" pitchFamily="34" charset="0"/>
                <a:cs typeface="Calibri" pitchFamily="34" charset="0"/>
              </a:rPr>
              <a:t> into </a:t>
            </a:r>
            <a:r>
              <a:rPr lang="en-US" sz="2000" b="1" dirty="0">
                <a:solidFill>
                  <a:srgbClr val="F79646">
                    <a:lumMod val="75000"/>
                  </a:srgbClr>
                </a:solidFill>
                <a:latin typeface="Calibri" pitchFamily="34" charset="0"/>
                <a:cs typeface="Calibri" pitchFamily="34" charset="0"/>
              </a:rPr>
              <a:t>Excel</a:t>
            </a:r>
          </a:p>
        </p:txBody>
      </p:sp>
    </p:spTree>
    <p:extLst>
      <p:ext uri="{BB962C8B-B14F-4D97-AF65-F5344CB8AC3E}">
        <p14:creationId xmlns:p14="http://schemas.microsoft.com/office/powerpoint/2010/main" val="2253124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close up of a device&#10;&#10;Description automatically generated">
            <a:extLst>
              <a:ext uri="{FF2B5EF4-FFF2-40B4-BE49-F238E27FC236}">
                <a16:creationId xmlns:a16="http://schemas.microsoft.com/office/drawing/2014/main" id="{B82FAA15-35D0-4BBA-8278-50CB195B853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253" y="602696"/>
            <a:ext cx="7739496" cy="4807593"/>
          </a:xfrm>
          <a:prstGeom prst="rect">
            <a:avLst/>
          </a:prstGeom>
        </p:spPr>
      </p:pic>
      <p:sp>
        <p:nvSpPr>
          <p:cNvPr id="8" name="AutoShape 12">
            <a:extLst>
              <a:ext uri="{FF2B5EF4-FFF2-40B4-BE49-F238E27FC236}">
                <a16:creationId xmlns:a16="http://schemas.microsoft.com/office/drawing/2014/main" id="{A4ED3617-7C09-4247-83DA-AD96C458CC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9751" y="1066800"/>
            <a:ext cx="1638299" cy="762000"/>
          </a:xfrm>
          <a:prstGeom prst="wedgeRectCallout">
            <a:avLst>
              <a:gd name="adj1" fmla="val -15109"/>
              <a:gd name="adj2" fmla="val 86776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b="1" i="1" dirty="0">
                <a:latin typeface="Calibri" pitchFamily="34" charset="0"/>
                <a:cs typeface="Calibri" pitchFamily="34" charset="0"/>
              </a:rPr>
              <a:t>Ctrl + v </a:t>
            </a:r>
            <a:r>
              <a:rPr lang="en-US" i="1" dirty="0">
                <a:latin typeface="Calibri" pitchFamily="34" charset="0"/>
                <a:cs typeface="Calibri" pitchFamily="34" charset="0"/>
              </a:rPr>
              <a:t>pastes your data.</a:t>
            </a:r>
          </a:p>
        </p:txBody>
      </p:sp>
      <p:sp>
        <p:nvSpPr>
          <p:cNvPr id="9" name="AutoShape 12">
            <a:extLst>
              <a:ext uri="{FF2B5EF4-FFF2-40B4-BE49-F238E27FC236}">
                <a16:creationId xmlns:a16="http://schemas.microsoft.com/office/drawing/2014/main" id="{93F23A09-F9DC-4956-BA3A-376829E233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724" y="5705475"/>
            <a:ext cx="1714500" cy="838200"/>
          </a:xfrm>
          <a:prstGeom prst="wedgeRectCallout">
            <a:avLst>
              <a:gd name="adj1" fmla="val -1674"/>
              <a:gd name="adj2" fmla="val -129314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latin typeface="Calibri" pitchFamily="34" charset="0"/>
                <a:cs typeface="Calibri" pitchFamily="34" charset="0"/>
              </a:rPr>
              <a:t>x axis variable in the first column</a:t>
            </a:r>
          </a:p>
        </p:txBody>
      </p:sp>
      <p:sp>
        <p:nvSpPr>
          <p:cNvPr id="10" name="AutoShape 12">
            <a:extLst>
              <a:ext uri="{FF2B5EF4-FFF2-40B4-BE49-F238E27FC236}">
                <a16:creationId xmlns:a16="http://schemas.microsoft.com/office/drawing/2014/main" id="{6646D3C2-EB1D-4F7E-A3F8-D7F4138E06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0" y="5705475"/>
            <a:ext cx="2133600" cy="838200"/>
          </a:xfrm>
          <a:prstGeom prst="wedgeRectCallout">
            <a:avLst>
              <a:gd name="adj1" fmla="val -49429"/>
              <a:gd name="adj2" fmla="val -133526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latin typeface="Calibri" pitchFamily="34" charset="0"/>
                <a:cs typeface="Calibri" pitchFamily="34" charset="0"/>
              </a:rPr>
              <a:t>y axis variables in subsequent columns</a:t>
            </a:r>
          </a:p>
        </p:txBody>
      </p:sp>
    </p:spTree>
    <p:extLst>
      <p:ext uri="{BB962C8B-B14F-4D97-AF65-F5344CB8AC3E}">
        <p14:creationId xmlns:p14="http://schemas.microsoft.com/office/powerpoint/2010/main" val="35807346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map&#10;&#10;Description automatically generated">
            <a:extLst>
              <a:ext uri="{FF2B5EF4-FFF2-40B4-BE49-F238E27FC236}">
                <a16:creationId xmlns:a16="http://schemas.microsoft.com/office/drawing/2014/main" id="{58CBAFA0-9A38-47F0-B1B9-1A789E687D5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252" y="602696"/>
            <a:ext cx="7739496" cy="5727092"/>
          </a:xfrm>
          <a:prstGeom prst="rect">
            <a:avLst/>
          </a:prstGeom>
        </p:spPr>
      </p:pic>
      <p:sp>
        <p:nvSpPr>
          <p:cNvPr id="7" name="AutoShape 12">
            <a:extLst>
              <a:ext uri="{FF2B5EF4-FFF2-40B4-BE49-F238E27FC236}">
                <a16:creationId xmlns:a16="http://schemas.microsoft.com/office/drawing/2014/main" id="{04F6F021-CA27-4389-BAF0-03A46F4CFA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1371600"/>
            <a:ext cx="2647950" cy="838200"/>
          </a:xfrm>
          <a:prstGeom prst="wedgeRectCallout">
            <a:avLst>
              <a:gd name="adj1" fmla="val -31272"/>
              <a:gd name="adj2" fmla="val -83397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b="1" i="1" dirty="0">
                <a:latin typeface="Calibri" pitchFamily="34" charset="0"/>
                <a:cs typeface="Calibri" pitchFamily="34" charset="0"/>
              </a:rPr>
              <a:t>Edit → Copy As → </a:t>
            </a:r>
          </a:p>
          <a:p>
            <a:pPr algn="ctr"/>
            <a:r>
              <a:rPr lang="en-US" b="1" i="1" dirty="0">
                <a:latin typeface="Calibri" pitchFamily="34" charset="0"/>
                <a:cs typeface="Calibri" pitchFamily="34" charset="0"/>
              </a:rPr>
              <a:t>Text (Space delimited)</a:t>
            </a:r>
          </a:p>
        </p:txBody>
      </p:sp>
      <p:sp>
        <p:nvSpPr>
          <p:cNvPr id="8" name="AutoShape 3">
            <a:extLst>
              <a:ext uri="{FF2B5EF4-FFF2-40B4-BE49-F238E27FC236}">
                <a16:creationId xmlns:a16="http://schemas.microsoft.com/office/drawing/2014/main" id="{6D4C0065-1943-4266-AEBD-9629AF9D57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9200" y="133350"/>
            <a:ext cx="3933826" cy="1085850"/>
          </a:xfrm>
          <a:prstGeom prst="wedgeRectCallout">
            <a:avLst>
              <a:gd name="adj1" fmla="val -32712"/>
              <a:gd name="adj2" fmla="val 8153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lvl="0" algn="ctr">
              <a:defRPr/>
            </a:pPr>
            <a:r>
              <a:rPr lang="en-US" sz="2000" dirty="0">
                <a:solidFill>
                  <a:srgbClr val="F79646">
                    <a:lumMod val="75000"/>
                  </a:srgbClr>
                </a:solidFill>
                <a:latin typeface="Calibri" pitchFamily="34" charset="0"/>
                <a:cs typeface="Calibri" pitchFamily="34" charset="0"/>
              </a:rPr>
              <a:t>You can also export your data to a text editor in a nicely aligned table</a:t>
            </a:r>
            <a:endParaRPr lang="en-US" sz="2000" b="1" dirty="0">
              <a:solidFill>
                <a:srgbClr val="F79646">
                  <a:lumMod val="75000"/>
                </a:srgbClr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17733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close up of text on a white background&#10;&#10;Description automatically generated">
            <a:extLst>
              <a:ext uri="{FF2B5EF4-FFF2-40B4-BE49-F238E27FC236}">
                <a16:creationId xmlns:a16="http://schemas.microsoft.com/office/drawing/2014/main" id="{5FB05376-E9A8-44DE-B447-C108977D01E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726" y="602696"/>
            <a:ext cx="7739497" cy="4081417"/>
          </a:xfrm>
          <a:prstGeom prst="rect">
            <a:avLst/>
          </a:prstGeom>
        </p:spPr>
      </p:pic>
      <p:sp>
        <p:nvSpPr>
          <p:cNvPr id="3" name="AutoShape 12"/>
          <p:cNvSpPr>
            <a:spLocks noChangeArrowheads="1"/>
          </p:cNvSpPr>
          <p:nvPr/>
        </p:nvSpPr>
        <p:spPr bwMode="auto">
          <a:xfrm>
            <a:off x="2514600" y="152400"/>
            <a:ext cx="1638299" cy="762000"/>
          </a:xfrm>
          <a:prstGeom prst="wedgeRectCallout">
            <a:avLst>
              <a:gd name="adj1" fmla="val -28242"/>
              <a:gd name="adj2" fmla="val 86775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b="1" i="1" dirty="0">
                <a:latin typeface="Calibri" pitchFamily="34" charset="0"/>
                <a:cs typeface="Calibri" pitchFamily="34" charset="0"/>
              </a:rPr>
              <a:t>Ctrl + v </a:t>
            </a:r>
            <a:r>
              <a:rPr lang="en-US" i="1" dirty="0">
                <a:latin typeface="Calibri" pitchFamily="34" charset="0"/>
                <a:cs typeface="Calibri" pitchFamily="34" charset="0"/>
              </a:rPr>
              <a:t>pastes your data.</a:t>
            </a:r>
          </a:p>
        </p:txBody>
      </p:sp>
      <p:sp>
        <p:nvSpPr>
          <p:cNvPr id="7" name="AutoShape 12">
            <a:extLst>
              <a:ext uri="{FF2B5EF4-FFF2-40B4-BE49-F238E27FC236}">
                <a16:creationId xmlns:a16="http://schemas.microsoft.com/office/drawing/2014/main" id="{579B3B54-9041-4E5C-9C06-A0E3B65F35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5134409"/>
            <a:ext cx="1714500" cy="838200"/>
          </a:xfrm>
          <a:prstGeom prst="wedgeRectCallout">
            <a:avLst>
              <a:gd name="adj1" fmla="val -1118"/>
              <a:gd name="adj2" fmla="val -140678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latin typeface="Calibri" pitchFamily="34" charset="0"/>
                <a:cs typeface="Calibri" pitchFamily="34" charset="0"/>
              </a:rPr>
              <a:t>x axis variable in the first column</a:t>
            </a:r>
          </a:p>
        </p:txBody>
      </p:sp>
      <p:sp>
        <p:nvSpPr>
          <p:cNvPr id="9" name="AutoShape 12">
            <a:extLst>
              <a:ext uri="{FF2B5EF4-FFF2-40B4-BE49-F238E27FC236}">
                <a16:creationId xmlns:a16="http://schemas.microsoft.com/office/drawing/2014/main" id="{EC9C4D94-6EC9-4F2B-B6AC-06CE5E30E4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17276" y="5134409"/>
            <a:ext cx="2133600" cy="838200"/>
          </a:xfrm>
          <a:prstGeom prst="wedgeRectCallout">
            <a:avLst>
              <a:gd name="adj1" fmla="val -58804"/>
              <a:gd name="adj2" fmla="val -134662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latin typeface="Calibri" pitchFamily="34" charset="0"/>
                <a:cs typeface="Calibri" pitchFamily="34" charset="0"/>
              </a:rPr>
              <a:t>y axis variables in subsequent columns</a:t>
            </a:r>
          </a:p>
        </p:txBody>
      </p:sp>
    </p:spTree>
    <p:extLst>
      <p:ext uri="{BB962C8B-B14F-4D97-AF65-F5344CB8AC3E}">
        <p14:creationId xmlns:p14="http://schemas.microsoft.com/office/powerpoint/2010/main" val="9706969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2520</TotalTime>
  <Words>93</Words>
  <Application>Microsoft Office PowerPoint</Application>
  <PresentationFormat>On-screen Show (4:3)</PresentationFormat>
  <Paragraphs>13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bfarrell</dc:creator>
  <cp:lastModifiedBy>Jia Wang</cp:lastModifiedBy>
  <cp:revision>53</cp:revision>
  <dcterms:created xsi:type="dcterms:W3CDTF">2013-01-25T18:37:22Z</dcterms:created>
  <dcterms:modified xsi:type="dcterms:W3CDTF">2019-08-07T15:08:17Z</dcterms:modified>
</cp:coreProperties>
</file>