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1" r:id="rId3"/>
    <p:sldId id="262" r:id="rId4"/>
    <p:sldId id="268" r:id="rId5"/>
    <p:sldId id="264" r:id="rId6"/>
    <p:sldId id="267" r:id="rId7"/>
    <p:sldId id="265" r:id="rId8"/>
    <p:sldId id="266" r:id="rId9"/>
  </p:sldIdLst>
  <p:sldSz cx="9144000" cy="6858000" type="screen4x3"/>
  <p:notesSz cx="7772400" cy="10058400"/>
  <p:defaultTextStyle>
    <a:defPPr>
      <a:defRPr lang="en-US"/>
    </a:defPPr>
    <a:lvl1pPr marL="0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726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452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178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904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631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357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3083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809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294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8250BC60-45D3-4E42-A897-477E06A9206B}" type="slidenum">
              <a:t>‹#›</a:t>
            </a:fld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6635041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763588"/>
            <a:ext cx="5029200" cy="37719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39F9E23A-DEA2-4527-8EF5-7F00A9ED79C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139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95934" marR="0" indent="-195934" rtl="0" hangingPunct="0">
      <a:tabLst/>
      <a:defRPr lang="en-US" sz="18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14726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452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178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904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631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357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3083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809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39F9E23A-DEA2-4527-8EF5-7F00A9ED79C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628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9E23A-DEA2-4527-8EF5-7F00A9ED79C6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628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4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3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2AC139B-9783-4B56-AAD7-F9F098565FD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93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1883F4E-91D5-4F67-B207-EA83F6D0664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023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760" y="273629"/>
            <a:ext cx="2056320" cy="58570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480" y="273629"/>
            <a:ext cx="6035040" cy="58570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711194D-1DE7-4CFF-9022-857090AE4DE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453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13864E2-CD5F-4DC6-9425-53FA4654948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52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47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94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4417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89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7363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8835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030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1780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2D50DFB-AEEB-4E05-BA10-79DC9F9F48E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572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81" y="1604329"/>
            <a:ext cx="404496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9680" y="1604329"/>
            <a:ext cx="404640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85F3DCD-A6EF-4E25-8081-B924C56B1A6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105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AE9BEDD-8A2A-4868-B657-F2962363632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56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17F80D-B4F6-4E5B-8A50-B1088E57C8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228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BD77660-867F-41A3-9ED9-78BB562A9D8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69000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42EAB1A-227F-47EC-8C57-52A3CA82160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984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0C1B3CE-1063-4E8C-BD00-382AB54D4A4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160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171" y="273352"/>
            <a:ext cx="8228763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171" y="1604841"/>
            <a:ext cx="8228763" cy="452614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171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7054" y="6247906"/>
            <a:ext cx="2898142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5842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153816A0-C8F4-4CE4-8C92-9BDAD6B8CF64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en-US" sz="40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285"/>
        </a:spcAft>
        <a:tabLst/>
        <a:defRPr lang="en-US" sz="29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device&#10;&#10;Description automatically generated">
            <a:extLst>
              <a:ext uri="{FF2B5EF4-FFF2-40B4-BE49-F238E27FC236}">
                <a16:creationId xmlns:a16="http://schemas.microsoft.com/office/drawing/2014/main" id="{20BD76CA-B98C-405C-991C-162EA8354D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26416807-F272-4D6E-8DE6-39784116A9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52450"/>
            <a:ext cx="7820025" cy="5753100"/>
          </a:xfrm>
          <a:prstGeom prst="rect">
            <a:avLst/>
          </a:prstGeom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118681" y="128588"/>
            <a:ext cx="35052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Specify domain’s starting fluid composition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Initial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</a:t>
            </a:r>
          </a:p>
        </p:txBody>
      </p:sp>
      <p:sp>
        <p:nvSpPr>
          <p:cNvPr id="5" name="Oval 4"/>
          <p:cNvSpPr/>
          <p:nvPr/>
        </p:nvSpPr>
        <p:spPr>
          <a:xfrm>
            <a:off x="585281" y="108385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6400800" y="1922227"/>
            <a:ext cx="1600200" cy="419100"/>
          </a:xfrm>
          <a:prstGeom prst="wedgeRectCallout">
            <a:avLst>
              <a:gd name="adj1" fmla="val -66935"/>
              <a:gd name="adj2" fmla="val 2838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Clean water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280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16E96589-80D4-4449-9A61-777A0EFC06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52450"/>
            <a:ext cx="7820025" cy="5753100"/>
          </a:xfrm>
          <a:prstGeom prst="rect">
            <a:avLst/>
          </a:prstGeom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5562600" y="1102037"/>
            <a:ext cx="3429000" cy="743079"/>
          </a:xfrm>
          <a:prstGeom prst="wedgeRectCallout">
            <a:avLst>
              <a:gd name="adj1" fmla="val -61415"/>
              <a:gd name="adj2" fmla="val 3264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Inlet fluid “contaminated” enters the domain from t = 0 to 2 years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371600" y="108385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5562600" y="1905000"/>
            <a:ext cx="3429000" cy="743079"/>
          </a:xfrm>
          <a:prstGeom prst="wedgeRectCallout">
            <a:avLst>
              <a:gd name="adj1" fmla="val -61415"/>
              <a:gd name="adj2" fmla="val -3529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Inlet fluid “flush” enters the domain from t = 2 to 10 years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1600200" y="128588"/>
            <a:ext cx="47244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Define the reaction intervals. Specify what fluids flow into the domain, and when.</a:t>
            </a: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838200" y="2819400"/>
            <a:ext cx="2438400" cy="762000"/>
          </a:xfrm>
          <a:prstGeom prst="wedgeRectCallout">
            <a:avLst>
              <a:gd name="adj1" fmla="val -31649"/>
              <a:gd name="adj2" fmla="val -7857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Click to add a new reaction interval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589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26FC571D-DB95-470D-AC55-99484E9D36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185737"/>
            <a:ext cx="7820025" cy="6486525"/>
          </a:xfrm>
          <a:prstGeom prst="rect">
            <a:avLst/>
          </a:prstGeom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6305551" y="1600200"/>
            <a:ext cx="2686050" cy="914400"/>
          </a:xfrm>
          <a:prstGeom prst="wedgeRectCallout">
            <a:avLst>
              <a:gd name="adj1" fmla="val -60691"/>
              <a:gd name="adj2" fmla="val 3288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solidFill>
                  <a:prstClr val="black"/>
                </a:solidFill>
                <a:cs typeface="Calibri" pitchFamily="34" charset="0"/>
              </a:rPr>
              <a:t> Inlet fluid named “contaminated” carries </a:t>
            </a:r>
            <a:r>
              <a:rPr lang="en-US" sz="1800" i="1" dirty="0" err="1">
                <a:solidFill>
                  <a:prstClr val="black"/>
                </a:solidFill>
                <a:cs typeface="Calibri" pitchFamily="34" charset="0"/>
              </a:rPr>
              <a:t>Pb</a:t>
            </a:r>
            <a:r>
              <a:rPr lang="en-US" sz="1800" i="1" baseline="30000" dirty="0">
                <a:solidFill>
                  <a:prstClr val="black"/>
                </a:solidFill>
                <a:cs typeface="Calibri" pitchFamily="34" charset="0"/>
              </a:rPr>
              <a:t>++</a:t>
            </a:r>
            <a:r>
              <a:rPr lang="en-US" sz="1800" i="1" dirty="0">
                <a:solidFill>
                  <a:prstClr val="black"/>
                </a:solidFill>
                <a:cs typeface="Calibri" pitchFamily="34" charset="0"/>
              </a:rPr>
              <a:t> pulse into the domain</a:t>
            </a:r>
            <a:endParaRPr lang="en-US" sz="1800" i="1" baseline="30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190750" y="73143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3276600" y="132338"/>
            <a:ext cx="3124200" cy="838200"/>
          </a:xfrm>
          <a:prstGeom prst="wedgeRectCallout">
            <a:avLst>
              <a:gd name="adj1" fmla="val -58995"/>
              <a:gd name="adj2" fmla="val 3471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The various inlet fluids are defined on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Fluids 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pane</a:t>
            </a: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6410325" y="3962400"/>
            <a:ext cx="2438400" cy="914400"/>
          </a:xfrm>
          <a:prstGeom prst="wedgeRectCallout">
            <a:avLst>
              <a:gd name="adj1" fmla="val -66415"/>
              <a:gd name="adj2" fmla="val 339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Clean rinse water: negligible 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Pb</a:t>
            </a:r>
            <a:r>
              <a:rPr lang="en-US" sz="1800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in the “flush” inlet fluid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790575" y="6215062"/>
            <a:ext cx="2438400" cy="457200"/>
          </a:xfrm>
          <a:prstGeom prst="wedgeRectCallout">
            <a:avLst>
              <a:gd name="adj1" fmla="val -31649"/>
              <a:gd name="adj2" fmla="val -7857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Click to add a new fluid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670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0B61AAA7-1714-4C25-A5A1-9903187512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7687"/>
            <a:ext cx="7820025" cy="5762625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4495800" y="108385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4876800" y="128588"/>
            <a:ext cx="35052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Specify domain size and gridding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Domain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715000" y="2876294"/>
            <a:ext cx="2895600" cy="743079"/>
          </a:xfrm>
          <a:prstGeom prst="wedgeRectCallout">
            <a:avLst>
              <a:gd name="adj1" fmla="val -66415"/>
              <a:gd name="adj2" fmla="val 339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Domain is 1 km long, divided into 400 nodal blocks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958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B8AED9E7-7ED7-44EB-A67A-A58EF6A50F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52450"/>
            <a:ext cx="7820025" cy="57531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2971800" y="108385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429000" y="128588"/>
            <a:ext cx="23622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Specify flow rate on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Flow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pane.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2190750" y="4191000"/>
            <a:ext cx="3067050" cy="743079"/>
          </a:xfrm>
          <a:prstGeom prst="wedgeRectCallout">
            <a:avLst>
              <a:gd name="adj1" fmla="val -28504"/>
              <a:gd name="adj2" fmla="val -8519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pt-BR" sz="1800" i="1" dirty="0">
                <a:solidFill>
                  <a:prstClr val="black"/>
                </a:solidFill>
                <a:cs typeface="Calibri" pitchFamily="34" charset="0"/>
              </a:rPr>
              <a:t>Set specific discharge or hydraulic head/ potential drop</a:t>
            </a: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76200" y="1542921"/>
            <a:ext cx="3200400" cy="1124079"/>
          </a:xfrm>
          <a:prstGeom prst="wedgeRectCallout">
            <a:avLst>
              <a:gd name="adj1" fmla="val 1999"/>
              <a:gd name="adj2" fmla="val 10046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pt-BR" sz="1800" i="1" dirty="0">
                <a:solidFill>
                  <a:prstClr val="black"/>
                </a:solidFill>
                <a:cs typeface="Calibri" pitchFamily="34" charset="0"/>
              </a:rPr>
              <a:t>Set flowrate for 1st and 2nd reaction intervals individually, or set one flowrate for all intervals</a:t>
            </a:r>
          </a:p>
        </p:txBody>
      </p:sp>
    </p:spTree>
    <p:extLst>
      <p:ext uri="{BB962C8B-B14F-4D97-AF65-F5344CB8AC3E}">
        <p14:creationId xmlns:p14="http://schemas.microsoft.com/office/powerpoint/2010/main" val="1277530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D818AF82-FBDF-4C37-A553-5312D26DF6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52450"/>
            <a:ext cx="7820025" cy="5753100"/>
          </a:xfrm>
          <a:prstGeom prst="rect">
            <a:avLst/>
          </a:prstGeom>
        </p:spPr>
      </p:pic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267200" y="3828921"/>
            <a:ext cx="2895600" cy="743079"/>
          </a:xfrm>
          <a:prstGeom prst="wedgeRectCallout">
            <a:avLst>
              <a:gd name="adj1" fmla="val -66415"/>
              <a:gd name="adj2" fmla="val 339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Used to calculate coefficient of hydrodynamic dispersion.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3962400" y="1542921"/>
            <a:ext cx="2438400" cy="743079"/>
          </a:xfrm>
          <a:prstGeom prst="wedgeRectCallout">
            <a:avLst>
              <a:gd name="adj1" fmla="val -66415"/>
              <a:gd name="adj2" fmla="val 339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Porosity affects groundwater velocity.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6553200" y="5891213"/>
            <a:ext cx="2438399" cy="838200"/>
          </a:xfrm>
          <a:prstGeom prst="wedgeRectCallout">
            <a:avLst>
              <a:gd name="adj1" fmla="val -35993"/>
              <a:gd name="adj2" fmla="val 4322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Run → Go </a:t>
            </a:r>
          </a:p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traces the model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B0F8CED-FE02-4A70-9D8E-BBFF8D6E62C1}"/>
              </a:ext>
            </a:extLst>
          </p:cNvPr>
          <p:cNvSpPr/>
          <p:nvPr/>
        </p:nvSpPr>
        <p:spPr>
          <a:xfrm>
            <a:off x="5295900" y="1087847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5403715" y="122610"/>
            <a:ext cx="3587885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various mass transport properties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Medium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</p:spTree>
    <p:extLst>
      <p:ext uri="{BB962C8B-B14F-4D97-AF65-F5344CB8AC3E}">
        <p14:creationId xmlns:p14="http://schemas.microsoft.com/office/powerpoint/2010/main" val="2234986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9C3DBB4F-699B-4C57-94C3-857946A679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228600"/>
            <a:ext cx="7772400" cy="5705475"/>
          </a:xfrm>
          <a:prstGeom prst="rect">
            <a:avLst/>
          </a:prstGeom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6395" y="2667000"/>
            <a:ext cx="3612830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4419600" y="704721"/>
            <a:ext cx="4343400" cy="743079"/>
          </a:xfrm>
          <a:prstGeom prst="wedgeRectCallout">
            <a:avLst>
              <a:gd name="adj1" fmla="val -33492"/>
              <a:gd name="adj2" fmla="val 9283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 err="1">
                <a:latin typeface="Calibri" pitchFamily="34" charset="0"/>
                <a:cs typeface="Calibri" pitchFamily="34" charset="0"/>
              </a:rPr>
              <a:t>Pb</a:t>
            </a:r>
            <a:r>
              <a:rPr lang="en-US" sz="1800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pulse transported through the domain by advection, dispersion, and diffusion.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82961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217</Words>
  <Application>Microsoft Office PowerPoint</Application>
  <PresentationFormat>On-screen Show (4:3)</PresentationFormat>
  <Paragraphs>23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StarSymbol</vt:lpstr>
      <vt:lpstr>Times New Roman</vt:lpstr>
      <vt:lpstr>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farrell</dc:creator>
  <cp:lastModifiedBy>Jia Wang</cp:lastModifiedBy>
  <cp:revision>23</cp:revision>
  <dcterms:created xsi:type="dcterms:W3CDTF">2011-09-19T10:55:46Z</dcterms:created>
  <dcterms:modified xsi:type="dcterms:W3CDTF">2019-09-11T17:02:45Z</dcterms:modified>
</cp:coreProperties>
</file>