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57" r:id="rId4"/>
    <p:sldId id="258" r:id="rId5"/>
    <p:sldId id="264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238B-19B9-42B4-983D-0BCB9C940E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C49D-14EE-4FFF-8E29-A55A149D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65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238B-19B9-42B4-983D-0BCB9C940E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C49D-14EE-4FFF-8E29-A55A149D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50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238B-19B9-42B4-983D-0BCB9C940E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C49D-14EE-4FFF-8E29-A55A149D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238B-19B9-42B4-983D-0BCB9C940E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C49D-14EE-4FFF-8E29-A55A149D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672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238B-19B9-42B4-983D-0BCB9C940E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C49D-14EE-4FFF-8E29-A55A149D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45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238B-19B9-42B4-983D-0BCB9C940E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C49D-14EE-4FFF-8E29-A55A149D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7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238B-19B9-42B4-983D-0BCB9C940E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C49D-14EE-4FFF-8E29-A55A149D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2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238B-19B9-42B4-983D-0BCB9C940E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C49D-14EE-4FFF-8E29-A55A149D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13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238B-19B9-42B4-983D-0BCB9C940E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C49D-14EE-4FFF-8E29-A55A149D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4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238B-19B9-42B4-983D-0BCB9C940E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C49D-14EE-4FFF-8E29-A55A149D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6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3238B-19B9-42B4-983D-0BCB9C940E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C49D-14EE-4FFF-8E29-A55A149D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24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3238B-19B9-42B4-983D-0BCB9C940E97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AC49D-14EE-4FFF-8E29-A55A149D1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83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device&#10;&#10;Description automatically generated">
            <a:extLst>
              <a:ext uri="{FF2B5EF4-FFF2-40B4-BE49-F238E27FC236}">
                <a16:creationId xmlns="" xmlns:a16="http://schemas.microsoft.com/office/drawing/2014/main" id="{F9815830-0A23-4E73-AB09-CA08BE1D8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40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D6B727AE-FCB7-4F34-A780-4622DBEA33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56" y="4172578"/>
            <a:ext cx="8573185" cy="1216551"/>
          </a:xfrm>
          <a:prstGeom prst="rect">
            <a:avLst/>
          </a:prstGeom>
        </p:spPr>
      </p:pic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="" xmlns:a16="http://schemas.microsoft.com/office/drawing/2014/main" id="{EF91E297-4CD2-4238-8ECE-1733AC37FE8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739"/>
          <a:stretch/>
        </p:blipFill>
        <p:spPr>
          <a:xfrm>
            <a:off x="661987" y="538162"/>
            <a:ext cx="7820025" cy="3252851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70815" y="1083209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118680" y="128588"/>
            <a:ext cx="383432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Initial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fluid has negligible Pb</a:t>
            </a:r>
            <a:r>
              <a:rPr lang="en-US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2+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everywhere but the central node</a:t>
            </a:r>
          </a:p>
        </p:txBody>
      </p:sp>
      <p:sp>
        <p:nvSpPr>
          <p:cNvPr id="8" name="Oval 7"/>
          <p:cNvSpPr/>
          <p:nvPr/>
        </p:nvSpPr>
        <p:spPr>
          <a:xfrm>
            <a:off x="4393682" y="2156249"/>
            <a:ext cx="1092717" cy="23856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Bent Arrow 9"/>
          <p:cNvSpPr/>
          <p:nvPr/>
        </p:nvSpPr>
        <p:spPr>
          <a:xfrm rot="5400000">
            <a:off x="6670511" y="2476825"/>
            <a:ext cx="777063" cy="98174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5117583" y="2440827"/>
            <a:ext cx="1359417" cy="392095"/>
          </a:xfrm>
          <a:prstGeom prst="wedgeRectCallout">
            <a:avLst>
              <a:gd name="adj1" fmla="val -58856"/>
              <a:gd name="adj2" fmla="val -311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Click Edit…</a:t>
            </a:r>
          </a:p>
        </p:txBody>
      </p:sp>
      <p:sp>
        <p:nvSpPr>
          <p:cNvPr id="12" name="Oval 11"/>
          <p:cNvSpPr/>
          <p:nvPr/>
        </p:nvSpPr>
        <p:spPr>
          <a:xfrm>
            <a:off x="7880544" y="4420585"/>
            <a:ext cx="584362" cy="586979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013434" y="5323357"/>
            <a:ext cx="2431256" cy="740641"/>
          </a:xfrm>
          <a:prstGeom prst="wedgeRectCallout">
            <a:avLst>
              <a:gd name="adj1" fmla="val 32125"/>
              <a:gd name="adj2" fmla="val -918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1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mmolal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2+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in the central node, #24.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80014" y="5105400"/>
            <a:ext cx="2057400" cy="740641"/>
          </a:xfrm>
          <a:prstGeom prst="wedgeRectCallout">
            <a:avLst>
              <a:gd name="adj1" fmla="val -32308"/>
              <a:gd name="adj2" fmla="val -7941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Negligible Pb</a:t>
            </a:r>
            <a:r>
              <a:rPr lang="en-US" sz="1800" i="1" baseline="30000" dirty="0">
                <a:latin typeface="Calibri" pitchFamily="34" charset="0"/>
                <a:cs typeface="Calibri" pitchFamily="34" charset="0"/>
              </a:rPr>
              <a:t>2+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concentration.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23947" y="4154751"/>
            <a:ext cx="1384501" cy="23856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2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="" xmlns:a16="http://schemas.microsoft.com/office/drawing/2014/main" id="{7A84A12E-D7AA-480D-AEEE-7B91335EF3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38162"/>
            <a:ext cx="7820025" cy="5781675"/>
          </a:xfrm>
          <a:prstGeom prst="rect">
            <a:avLst/>
          </a:prstGeom>
        </p:spPr>
      </p:pic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45388EA3-851F-4BBC-8051-8B5119E540D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726"/>
          <a:stretch/>
        </p:blipFill>
        <p:spPr>
          <a:xfrm>
            <a:off x="661987" y="533400"/>
            <a:ext cx="7820025" cy="823912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133600" y="1079092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590800" y="132338"/>
            <a:ext cx="26670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any boundary fluids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Fluids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</a:t>
            </a:r>
          </a:p>
        </p:txBody>
      </p:sp>
    </p:spTree>
    <p:extLst>
      <p:ext uri="{BB962C8B-B14F-4D97-AF65-F5344CB8AC3E}">
        <p14:creationId xmlns:p14="http://schemas.microsoft.com/office/powerpoint/2010/main" val="100564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social media post&#10;&#10;Description automatically generated">
            <a:extLst>
              <a:ext uri="{FF2B5EF4-FFF2-40B4-BE49-F238E27FC236}">
                <a16:creationId xmlns="" xmlns:a16="http://schemas.microsoft.com/office/drawing/2014/main" id="{4A538AE0-078A-4F36-A112-7B48FEC00F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62" y="528637"/>
            <a:ext cx="7915275" cy="58007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455368" y="1081054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800600" y="152400"/>
            <a:ext cx="3352800" cy="838200"/>
          </a:xfrm>
          <a:prstGeom prst="wedgeRectCallout">
            <a:avLst>
              <a:gd name="adj1" fmla="val -34628"/>
              <a:gd name="adj2" fmla="val 8099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domain size and gridding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Domain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486400" y="2604067"/>
            <a:ext cx="2895600" cy="990600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Domain is 0.5 m long, divided into 49 nodal blocks (Node 24 is in the center)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456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="" xmlns:a16="http://schemas.microsoft.com/office/drawing/2014/main" id="{248875F8-CF49-4683-8A3A-7BBB5EE955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62" y="528637"/>
            <a:ext cx="7915275" cy="58007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897156" y="1062393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544077" y="109537"/>
            <a:ext cx="2055844" cy="838200"/>
          </a:xfrm>
          <a:prstGeom prst="wedgeRectCallout">
            <a:avLst>
              <a:gd name="adj1" fmla="val -34628"/>
              <a:gd name="adj2" fmla="val 8099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flow rate in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Flow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3886200" y="4114800"/>
            <a:ext cx="3886200" cy="743079"/>
          </a:xfrm>
          <a:prstGeom prst="wedgeRectCallout">
            <a:avLst>
              <a:gd name="adj1" fmla="val 3969"/>
              <a:gd name="adj2" fmla="val -11206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pt-BR" sz="1800" i="1" dirty="0">
                <a:latin typeface="Calibri" pitchFamily="34" charset="0"/>
                <a:cs typeface="Calibri" pitchFamily="34" charset="0"/>
              </a:rPr>
              <a:t>No flow in the simulation → </a:t>
            </a:r>
          </a:p>
          <a:p>
            <a:pPr algn="ctr"/>
            <a:r>
              <a:rPr lang="pt-BR" sz="1800" i="1" dirty="0">
                <a:latin typeface="Calibri" pitchFamily="34" charset="0"/>
                <a:cs typeface="Calibri" pitchFamily="34" charset="0"/>
              </a:rPr>
              <a:t>diffusion is the only transport process.</a:t>
            </a:r>
          </a:p>
        </p:txBody>
      </p:sp>
    </p:spTree>
    <p:extLst>
      <p:ext uri="{BB962C8B-B14F-4D97-AF65-F5344CB8AC3E}">
        <p14:creationId xmlns:p14="http://schemas.microsoft.com/office/powerpoint/2010/main" val="114466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="" xmlns:a16="http://schemas.microsoft.com/office/drawing/2014/main" id="{0FCBFF6F-73C7-4EF8-8DF6-9AFE405C2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62" y="528637"/>
            <a:ext cx="7915275" cy="580072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4343400" y="1776606"/>
            <a:ext cx="2514600" cy="743079"/>
          </a:xfrm>
          <a:prstGeom prst="wedgeRectCallout">
            <a:avLst>
              <a:gd name="adj1" fmla="val -65179"/>
              <a:gd name="adj2" fmla="val -3672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pt-BR" sz="1800" i="1" dirty="0">
                <a:latin typeface="Calibri" pitchFamily="34" charset="0"/>
                <a:cs typeface="Calibri" pitchFamily="34" charset="0"/>
              </a:rPr>
              <a:t>Set diffusion coefficient for the </a:t>
            </a:r>
            <a:r>
              <a:rPr lang="pt-BR" sz="1800" i="1" dirty="0" smtClean="0">
                <a:latin typeface="Calibri" pitchFamily="34" charset="0"/>
                <a:cs typeface="Calibri" pitchFamily="34" charset="0"/>
              </a:rPr>
              <a:t>porous medium</a:t>
            </a:r>
            <a:endParaRPr lang="pt-BR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257800" y="1079092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410200" y="109537"/>
            <a:ext cx="3587885" cy="838200"/>
          </a:xfrm>
          <a:prstGeom prst="wedgeRectCallout">
            <a:avLst>
              <a:gd name="adj1" fmla="val -36049"/>
              <a:gd name="adj2" fmla="val 6540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various mass transport properties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Medium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2932698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="" xmlns:a16="http://schemas.microsoft.com/office/drawing/2014/main" id="{4D6B5890-2B6F-4D8D-82FC-70DF01071D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155"/>
          <a:stretch/>
        </p:blipFill>
        <p:spPr>
          <a:xfrm>
            <a:off x="614362" y="528637"/>
            <a:ext cx="7915275" cy="919163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3B2D9473-1A01-46A7-97C3-309E76D6FA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075" y="2890935"/>
            <a:ext cx="4133850" cy="3743325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295400" y="1303953"/>
            <a:ext cx="2438399" cy="533400"/>
          </a:xfrm>
          <a:prstGeom prst="wedgeRectCallout">
            <a:avLst>
              <a:gd name="adj1" fmla="val -28474"/>
              <a:gd name="adj2" fmla="val -10582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Config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→ Output…</a:t>
            </a:r>
          </a:p>
        </p:txBody>
      </p:sp>
      <p:sp>
        <p:nvSpPr>
          <p:cNvPr id="5" name="Bent Arrow 4"/>
          <p:cNvSpPr/>
          <p:nvPr/>
        </p:nvSpPr>
        <p:spPr>
          <a:xfrm rot="5400000">
            <a:off x="3859762" y="1495230"/>
            <a:ext cx="1219200" cy="12954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="" xmlns:a16="http://schemas.microsoft.com/office/drawing/2014/main" id="{3655F3AE-CFE4-402C-A417-71DD6532FC0F}"/>
              </a:ext>
            </a:extLst>
          </p:cNvPr>
          <p:cNvSpPr/>
          <p:nvPr/>
        </p:nvSpPr>
        <p:spPr>
          <a:xfrm>
            <a:off x="5562600" y="5105255"/>
            <a:ext cx="586273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553200" y="5186218"/>
            <a:ext cx="2438400" cy="833582"/>
          </a:xfrm>
          <a:prstGeom prst="wedgeRectCallout">
            <a:avLst>
              <a:gd name="adj1" fmla="val -70482"/>
              <a:gd name="adj2" fmla="val -4226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pt-BR" i="1" dirty="0">
                <a:latin typeface="Calibri" pitchFamily="34" charset="0"/>
                <a:cs typeface="Calibri" pitchFamily="34" charset="0"/>
              </a:rPr>
              <a:t>Tip: Use logarithmic spacing for plotted results</a:t>
            </a:r>
            <a:endParaRPr lang="pt-BR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2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="" xmlns:a16="http://schemas.microsoft.com/office/drawing/2014/main" id="{094C1B29-91ED-4FFA-A506-DD37804675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9" y="904875"/>
            <a:ext cx="7839075" cy="5791200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="" xmlns:a16="http://schemas.microsoft.com/office/drawing/2014/main" id="{ED7482DF-5C4D-47CD-BC6F-A1B2B68D21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182141"/>
            <a:ext cx="3857625" cy="4400550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2971800" y="533400"/>
            <a:ext cx="2666999" cy="833582"/>
          </a:xfrm>
          <a:prstGeom prst="wedgeRectCallout">
            <a:avLst>
              <a:gd name="adj1" fmla="val -64594"/>
              <a:gd name="adj2" fmla="val -3561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pt-BR" i="1" dirty="0">
                <a:latin typeface="Calibri" pitchFamily="34" charset="0"/>
                <a:cs typeface="Calibri" pitchFamily="34" charset="0"/>
              </a:rPr>
              <a:t>Plot Pb</a:t>
            </a:r>
            <a:r>
              <a:rPr lang="pt-BR" i="1" baseline="30000" dirty="0">
                <a:latin typeface="Calibri" pitchFamily="34" charset="0"/>
                <a:cs typeface="Calibri" pitchFamily="34" charset="0"/>
              </a:rPr>
              <a:t>2+ </a:t>
            </a:r>
            <a:r>
              <a:rPr lang="pt-BR" i="1" dirty="0">
                <a:latin typeface="Calibri" pitchFamily="34" charset="0"/>
                <a:cs typeface="Calibri" pitchFamily="34" charset="0"/>
              </a:rPr>
              <a:t>concentratin after 1, 10, 100, 1000 days</a:t>
            </a:r>
            <a:endParaRPr lang="pt-BR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715000" y="3276600"/>
            <a:ext cx="3114675" cy="833582"/>
          </a:xfrm>
          <a:prstGeom prst="wedgeRectCallout">
            <a:avLst>
              <a:gd name="adj1" fmla="val -64594"/>
              <a:gd name="adj2" fmla="val -3561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pt-BR" i="1" dirty="0">
                <a:latin typeface="Calibri" pitchFamily="34" charset="0"/>
                <a:cs typeface="Calibri" pitchFamily="34" charset="0"/>
              </a:rPr>
              <a:t>Pb</a:t>
            </a:r>
            <a:r>
              <a:rPr lang="pt-BR" i="1" baseline="30000" dirty="0">
                <a:latin typeface="Calibri" pitchFamily="34" charset="0"/>
                <a:cs typeface="Calibri" pitchFamily="34" charset="0"/>
              </a:rPr>
              <a:t>2+ </a:t>
            </a:r>
            <a:r>
              <a:rPr lang="pt-BR" i="1" dirty="0">
                <a:latin typeface="Calibri" pitchFamily="34" charset="0"/>
                <a:cs typeface="Calibri" pitchFamily="34" charset="0"/>
              </a:rPr>
              <a:t>diffuses outward from the center node over 1,000 days</a:t>
            </a:r>
            <a:endParaRPr lang="pt-BR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231FF681-3742-418E-933C-A4A6C1993FDF}"/>
              </a:ext>
            </a:extLst>
          </p:cNvPr>
          <p:cNvSpPr/>
          <p:nvPr/>
        </p:nvSpPr>
        <p:spPr>
          <a:xfrm>
            <a:off x="1679510" y="463271"/>
            <a:ext cx="951723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17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146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13</cp:revision>
  <dcterms:created xsi:type="dcterms:W3CDTF">2013-03-26T21:27:58Z</dcterms:created>
  <dcterms:modified xsi:type="dcterms:W3CDTF">2019-10-08T21:48:35Z</dcterms:modified>
</cp:coreProperties>
</file>