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62" r:id="rId3"/>
    <p:sldId id="273" r:id="rId4"/>
    <p:sldId id="282" r:id="rId5"/>
    <p:sldId id="274" r:id="rId6"/>
    <p:sldId id="283" r:id="rId7"/>
    <p:sldId id="284" r:id="rId8"/>
    <p:sldId id="276" r:id="rId9"/>
    <p:sldId id="277" r:id="rId10"/>
    <p:sldId id="281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139B-9783-4B56-AAD7-F9F098565FD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42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64E2-CD5F-4DC6-9425-53FA4654948D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841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DFB-AEEB-4E05-BA10-79DC9F9F48E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9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3DCD-A6EF-4E25-8081-B924C56B1A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710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BEDD-8A2A-4868-B657-F2962363632A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333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F80D-B4F6-4E5B-8A50-B1088E57C8B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122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7660-867F-41A3-9ED9-78BB562A9D8B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092764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AB1A-227F-47EC-8C57-52A3CA821606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60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3CE-1063-4E8C-BD00-382AB54D4A49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212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3F4E-91D5-4F67-B207-EA83F6D06645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1091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194D-1DE7-4CFF-9022-857090AE4DE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3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fld id="{153816A0-C8F4-4CE4-8C92-9BDAD6B8CF64}" type="slidenum">
              <a:rPr>
                <a:solidFill>
                  <a:prstClr val="black"/>
                </a:solidFill>
              </a:rPr>
              <a:pPr defTabSz="829452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60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xmlns="" id="{E1C1B877-0E38-4E1E-B60E-D26302C95C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839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xmlns="" id="{EC8129FF-4BC0-47CA-BE44-92A459E7A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" y="533400"/>
            <a:ext cx="7839075" cy="579120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4572000" y="1253490"/>
            <a:ext cx="3750208" cy="727710"/>
          </a:xfrm>
          <a:prstGeom prst="wedgeRectCallout">
            <a:avLst>
              <a:gd name="adj1" fmla="val -28975"/>
              <a:gd name="adj2" fmla="val 8966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Initially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almost entirely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sorbed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to immobile aquifer sediments (&gt;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).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6477000" y="3886200"/>
            <a:ext cx="2336323" cy="914400"/>
          </a:xfrm>
          <a:prstGeom prst="wedgeRectCallout">
            <a:avLst>
              <a:gd name="adj1" fmla="val -62976"/>
              <a:gd name="adj2" fmla="val 3171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Fluid transports ferric hydroxide colloid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through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aquifer.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867400" y="2370304"/>
            <a:ext cx="3001047" cy="1058696"/>
          </a:xfrm>
          <a:prstGeom prst="wedgeRectCallout">
            <a:avLst>
              <a:gd name="adj1" fmla="val -58529"/>
              <a:gd name="adj2" fmla="val 2205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scavenged from aquifer sediments (&gt;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) onto mobile colloid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surface (&gt;(s)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FeOPb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).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88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B9136A0B-0F00-4B49-A513-A9A6071947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6629400" y="1905000"/>
            <a:ext cx="2209800" cy="685800"/>
          </a:xfrm>
          <a:prstGeom prst="wedgeRectCallout">
            <a:avLst>
              <a:gd name="adj1" fmla="val -69488"/>
              <a:gd name="adj2" fmla="val -3675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Negligible ferric iron (HFO) in initial system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6660204" y="2697804"/>
            <a:ext cx="1905001" cy="731196"/>
          </a:xfrm>
          <a:prstGeom prst="wedgeRectCallout">
            <a:avLst>
              <a:gd name="adj1" fmla="val -75397"/>
              <a:gd name="adj2" fmla="val -256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Considerable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in initial system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609600" y="1096645"/>
            <a:ext cx="990600" cy="274955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118681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domain’s starting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Initial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</p:spTree>
    <p:extLst>
      <p:ext uri="{BB962C8B-B14F-4D97-AF65-F5344CB8AC3E}">
        <p14:creationId xmlns:p14="http://schemas.microsoft.com/office/powerpoint/2010/main" val="324193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56DA7AA8-32F8-4A73-AE42-A86FC84C4B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3716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600200" y="128588"/>
            <a:ext cx="47244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Define the reaction intervals. Specify what fluids flow into the domain, and when.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5257800" y="1102037"/>
            <a:ext cx="2919412" cy="743079"/>
          </a:xfrm>
          <a:prstGeom prst="wedgeRectCallout">
            <a:avLst>
              <a:gd name="adj1" fmla="val -61415"/>
              <a:gd name="adj2" fmla="val 326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A single inlet fluid flows into the domain for 10 years.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838200" y="2590800"/>
            <a:ext cx="2438400" cy="762000"/>
          </a:xfrm>
          <a:prstGeom prst="wedgeRectCallout">
            <a:avLst>
              <a:gd name="adj1" fmla="val -31649"/>
              <a:gd name="adj2" fmla="val -785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Click to add a new reaction interval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54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91E8CD80-C52E-4D06-B5E8-D7B5C38F6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7687"/>
            <a:ext cx="7820025" cy="5772150"/>
          </a:xfrm>
          <a:prstGeom prst="rect">
            <a:avLst/>
          </a:prstGeom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553199" y="1477185"/>
            <a:ext cx="2286001" cy="1113615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Inlet fluid carries ferric hydroxide colloid into the domain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629400" y="3048000"/>
            <a:ext cx="1752600" cy="838200"/>
          </a:xfrm>
          <a:prstGeom prst="wedgeRectCallout">
            <a:avLst>
              <a:gd name="adj1" fmla="val -75490"/>
              <a:gd name="adj2" fmla="val -259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Negligible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in inlet fluid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2209800" y="1096645"/>
            <a:ext cx="990600" cy="274955"/>
          </a:xfrm>
          <a:prstGeom prst="rect">
            <a:avLst/>
          </a:prstGeom>
        </p:spPr>
      </p:pic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2590800" y="132338"/>
            <a:ext cx="2743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inlet fluid is defined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Fluids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</a:t>
            </a:r>
          </a:p>
        </p:txBody>
      </p:sp>
    </p:spTree>
    <p:extLst>
      <p:ext uri="{BB962C8B-B14F-4D97-AF65-F5344CB8AC3E}">
        <p14:creationId xmlns:p14="http://schemas.microsoft.com/office/powerpoint/2010/main" val="168334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0CC14465-4F93-4F2D-A0D3-B3493AFEA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594577" y="1083855"/>
            <a:ext cx="925689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defTabSz="82945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876800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 defTabSz="829452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domain size and gridding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Domain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715000" y="2876294"/>
            <a:ext cx="2895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Domain is 1 km long, divided into 100 nodal blocks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053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CEA5DF8D-CC96-4A2D-A816-EAB534693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9718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defTabSz="82945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429000" y="128588"/>
            <a:ext cx="2362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 defTabSz="829452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flow rate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Flow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971675" y="3886200"/>
            <a:ext cx="3067050" cy="743079"/>
          </a:xfrm>
          <a:prstGeom prst="wedgeRectCallout">
            <a:avLst>
              <a:gd name="adj1" fmla="val -28504"/>
              <a:gd name="adj2" fmla="val -851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pt-BR" i="1" dirty="0">
                <a:solidFill>
                  <a:prstClr val="black"/>
                </a:solidFill>
                <a:cs typeface="Calibri" pitchFamily="34" charset="0"/>
              </a:rPr>
              <a:t>Set specific discharge or hydraulic head/ potential drop</a:t>
            </a:r>
          </a:p>
        </p:txBody>
      </p:sp>
    </p:spTree>
    <p:extLst>
      <p:ext uri="{BB962C8B-B14F-4D97-AF65-F5344CB8AC3E}">
        <p14:creationId xmlns:p14="http://schemas.microsoft.com/office/powerpoint/2010/main" val="2046683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9885AA5A-1600-4510-B204-F4C85FCBA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321030" y="1078928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410200" y="122610"/>
            <a:ext cx="3587885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various mass transport properties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Medium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345021" y="3810000"/>
            <a:ext cx="2665379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Colloid migrates by advection and dispersion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073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AC63A59D-08B2-473E-9ED3-CC0E905F3B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496"/>
          <a:stretch/>
        </p:blipFill>
        <p:spPr>
          <a:xfrm>
            <a:off x="661987" y="542925"/>
            <a:ext cx="7820025" cy="838200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BEA68AB6-3F39-424D-BC03-3808043122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2586990"/>
            <a:ext cx="6438900" cy="345757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386290" y="5311211"/>
            <a:ext cx="2938309" cy="1032510"/>
          </a:xfrm>
          <a:prstGeom prst="wedgeRectCallout">
            <a:avLst>
              <a:gd name="adj1" fmla="val -41054"/>
              <a:gd name="adj2" fmla="val -754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Kd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describes distribution coefficient between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and 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immobile aquifer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sediments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942866" y="2583180"/>
            <a:ext cx="3077184" cy="876300"/>
          </a:xfrm>
          <a:prstGeom prst="wedgeRectCallout">
            <a:avLst>
              <a:gd name="adj1" fmla="val -69526"/>
              <a:gd name="adj2" fmla="val 407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Surface complexation dataset for hydrous ferric oxide.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81001" y="1330643"/>
            <a:ext cx="2438399" cy="838200"/>
          </a:xfrm>
          <a:prstGeom prst="wedgeRectCallout">
            <a:avLst>
              <a:gd name="adj1" fmla="val -29610"/>
              <a:gd name="adj2" fmla="val -9024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File → Open →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Surfaces…</a:t>
            </a:r>
          </a:p>
        </p:txBody>
      </p:sp>
      <p:sp>
        <p:nvSpPr>
          <p:cNvPr id="8" name="Bent Arrow 7"/>
          <p:cNvSpPr/>
          <p:nvPr/>
        </p:nvSpPr>
        <p:spPr>
          <a:xfrm rot="5400000">
            <a:off x="2933700" y="1714500"/>
            <a:ext cx="1600200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76200" y="5741670"/>
            <a:ext cx="2005519" cy="1040130"/>
          </a:xfrm>
          <a:prstGeom prst="wedgeRectCallout">
            <a:avLst>
              <a:gd name="adj1" fmla="val 31262"/>
              <a:gd name="adj2" fmla="val -7750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add any number of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surfaces.</a:t>
            </a:r>
          </a:p>
        </p:txBody>
      </p:sp>
      <p:sp>
        <p:nvSpPr>
          <p:cNvPr id="12" name="Oval 11"/>
          <p:cNvSpPr/>
          <p:nvPr/>
        </p:nvSpPr>
        <p:spPr>
          <a:xfrm>
            <a:off x="1300162" y="2583180"/>
            <a:ext cx="1290638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648200" y="3644310"/>
            <a:ext cx="3907074" cy="1032510"/>
          </a:xfrm>
          <a:prstGeom prst="wedgeRectCallout">
            <a:avLst>
              <a:gd name="adj1" fmla="val -85748"/>
              <a:gd name="adj2" fmla="val -2473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Set m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obility in the domain to 1 to make HFO and its sorbate a mobile colloid.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218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0871DE16-1814-45C4-AEB9-FCB0D2E664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275" y="2630805"/>
            <a:ext cx="3209925" cy="3352800"/>
          </a:xfrm>
          <a:prstGeom prst="rect">
            <a:avLst/>
          </a:prstGeom>
        </p:spPr>
      </p:pic>
      <p:pic>
        <p:nvPicPr>
          <p:cNvPr id="11" name="Picture 10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C0444113-4880-42DD-B4AB-9A89FB751FB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981"/>
          <a:stretch/>
        </p:blipFill>
        <p:spPr>
          <a:xfrm>
            <a:off x="661987" y="542925"/>
            <a:ext cx="7820025" cy="924631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065933" y="3657600"/>
            <a:ext cx="5239867" cy="1184910"/>
          </a:xfrm>
          <a:prstGeom prst="wedgeRectCallout">
            <a:avLst>
              <a:gd name="adj1" fmla="val -37231"/>
              <a:gd name="adj2" fmla="val 7304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If you check 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to include “sorbate”,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t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he t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otal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concentration defined 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for each fluid (</a:t>
            </a:r>
            <a:r>
              <a:rPr lang="en-US" sz="1800" b="1" i="1" dirty="0" smtClean="0">
                <a:latin typeface="Calibri" pitchFamily="34" charset="0"/>
                <a:cs typeface="Calibri" pitchFamily="34" charset="0"/>
              </a:rPr>
              <a:t>Initial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US" sz="1800" b="1" i="1" dirty="0" smtClean="0">
                <a:latin typeface="Calibri" pitchFamily="34" charset="0"/>
                <a:cs typeface="Calibri" pitchFamily="34" charset="0"/>
              </a:rPr>
              <a:t>Fluids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panes)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is distributed between solution and surfaces.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914400" y="1371600"/>
            <a:ext cx="1371599" cy="838200"/>
          </a:xfrm>
          <a:prstGeom prst="wedgeRectCallout">
            <a:avLst>
              <a:gd name="adj1" fmla="val 27837"/>
              <a:gd name="adj2" fmla="val -9140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→ Iteration</a:t>
            </a:r>
          </a:p>
        </p:txBody>
      </p:sp>
      <p:sp>
        <p:nvSpPr>
          <p:cNvPr id="7" name="Bent Arrow 6"/>
          <p:cNvSpPr/>
          <p:nvPr/>
        </p:nvSpPr>
        <p:spPr>
          <a:xfrm rot="5400000">
            <a:off x="2337171" y="1714500"/>
            <a:ext cx="1600200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traces the model</a:t>
            </a:r>
          </a:p>
        </p:txBody>
      </p:sp>
      <p:sp>
        <p:nvSpPr>
          <p:cNvPr id="9" name="Oval 8"/>
          <p:cNvSpPr/>
          <p:nvPr/>
        </p:nvSpPr>
        <p:spPr>
          <a:xfrm>
            <a:off x="1300162" y="2617047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54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276</Words>
  <Application>Microsoft Office PowerPoint</Application>
  <PresentationFormat>On-screen Show (4:3)</PresentationFormat>
  <Paragraphs>27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44</cp:revision>
  <dcterms:created xsi:type="dcterms:W3CDTF">2013-10-01T15:24:04Z</dcterms:created>
  <dcterms:modified xsi:type="dcterms:W3CDTF">2019-10-08T20:24:03Z</dcterms:modified>
</cp:coreProperties>
</file>