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handoutMasterIdLst>
    <p:handoutMasterId r:id="rId13"/>
  </p:handoutMasterIdLst>
  <p:sldIdLst>
    <p:sldId id="262" r:id="rId3"/>
    <p:sldId id="268" r:id="rId4"/>
    <p:sldId id="270" r:id="rId5"/>
    <p:sldId id="271" r:id="rId6"/>
    <p:sldId id="272" r:id="rId7"/>
    <p:sldId id="273" r:id="rId8"/>
    <p:sldId id="274" r:id="rId9"/>
    <p:sldId id="267" r:id="rId10"/>
    <p:sldId id="269" r:id="rId11"/>
  </p:sldIdLst>
  <p:sldSz cx="9144000" cy="6858000" type="screen4x3"/>
  <p:notesSz cx="7772400" cy="10058400"/>
  <p:defaultTextStyle>
    <a:defPPr>
      <a:defRPr lang="en-US"/>
    </a:defPPr>
    <a:lvl1pPr marL="0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4726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9452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44178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8904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73631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88357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903083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17809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942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6E9F8EE1-48FF-40BE-894A-855ED323391E}" type="slidenum">
              <a:t>‹#›</a:t>
            </a:fld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5143798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763588"/>
            <a:ext cx="5029200" cy="37719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77239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38675AE8-57D5-4C92-90BE-EEA87920FA5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619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95934" marR="0" indent="-195934" rtl="0" hangingPunct="0">
      <a:tabLst/>
      <a:defRPr lang="en-US" sz="18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14726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29452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44178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58904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73631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88357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03083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17809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9E23A-DEA2-4527-8EF5-7F00A9ED79C6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628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9E23A-DEA2-4527-8EF5-7F00A9ED79C6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628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4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9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44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73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88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03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17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821B569-0BA9-42D8-8C3D-CE5C71B67B1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296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B1B5F9D-4283-4F27-8753-334056F8BEE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681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760" y="273629"/>
            <a:ext cx="2056320" cy="58570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480" y="273629"/>
            <a:ext cx="6035040" cy="58570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12FD944-8376-455B-ABD2-34747CA187F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006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4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9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44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73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88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03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17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C139B-9783-4B56-AAD7-F9F098565FD0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1821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864E2-CD5F-4DC6-9425-53FA4654948D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288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47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94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4417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890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7363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8835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0308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1780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50DFB-AEEB-4E05-BA10-79DC9F9F48E0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5896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481" y="1604329"/>
            <a:ext cx="404496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9680" y="1604329"/>
            <a:ext cx="404640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F3DCD-A6EF-4E25-8081-B924C56B1A64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1439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BEDD-8A2A-4868-B657-F2962363632A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0791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F80D-B4F6-4E5B-8A50-B1088E57C8B0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9501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7660-867F-41A3-9ED9-78BB562A9D8B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347348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AB1A-227F-47EC-8C57-52A3CA821606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692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D738161-1D5C-4033-AE4B-7F2CC6F4560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2232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B3CE-1063-4E8C-BD00-382AB54D4A49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8783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83F4E-91D5-4F67-B207-EA83F6D06645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8650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760" y="273629"/>
            <a:ext cx="2056320" cy="58570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480" y="273629"/>
            <a:ext cx="6035040" cy="58570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1194D-1DE7-4CFF-9022-857090AE4DE3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694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47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94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4417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890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7363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8835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0308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1780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09E4A67-CFDD-435E-B877-690E8DB448F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434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481" y="1604329"/>
            <a:ext cx="404496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9680" y="1604329"/>
            <a:ext cx="404640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3AB05CA-BAFF-4E0A-8DAC-2FCFECFB3B7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08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75B16ED-3251-4619-AC20-995B39F9811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532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0782194-9F75-42B4-81C8-8A53A9E65DC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924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588F020-1BDA-4620-A8F7-A49A3B8A54C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04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499CEFC-CFFA-4BB3-A5E8-F367A74B3FD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268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FBAF3FD-D836-4B0F-A63D-2AA0646D789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614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57171" y="273352"/>
            <a:ext cx="8228763" cy="11450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171" y="1604841"/>
            <a:ext cx="8228763" cy="452614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57171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127054" y="6247906"/>
            <a:ext cx="2898142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ct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555842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E825AE5C-ABB8-4A16-A85B-62BC0C5FCC8E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en-US" sz="40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rtl="0" hangingPunct="0">
        <a:spcBef>
          <a:spcPts val="0"/>
        </a:spcBef>
        <a:spcAft>
          <a:spcPts val="1285"/>
        </a:spcAft>
        <a:tabLst/>
        <a:defRPr lang="en-US" sz="29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57171" y="273352"/>
            <a:ext cx="8228763" cy="11450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171" y="1604841"/>
            <a:ext cx="8228763" cy="452614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57171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127054" y="6247906"/>
            <a:ext cx="2898142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ct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555842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fld id="{153816A0-C8F4-4CE4-8C92-9BDAD6B8CF64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628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hangingPunct="0">
        <a:tabLst/>
        <a:defRPr lang="en-US" sz="40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rtl="0" hangingPunct="0">
        <a:spcBef>
          <a:spcPts val="0"/>
        </a:spcBef>
        <a:spcAft>
          <a:spcPts val="1285"/>
        </a:spcAft>
        <a:tabLst/>
        <a:defRPr lang="en-US" sz="29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map&#10;&#10;Description automatically generated">
            <a:extLst>
              <a:ext uri="{FF2B5EF4-FFF2-40B4-BE49-F238E27FC236}">
                <a16:creationId xmlns:a16="http://schemas.microsoft.com/office/drawing/2014/main" id="{5C98B067-1770-4682-B351-2BA10C54C8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735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A screenshot of a cell phone&#10;&#10;Description automatically generated">
            <a:extLst>
              <a:ext uri="{FF2B5EF4-FFF2-40B4-BE49-F238E27FC236}">
                <a16:creationId xmlns:a16="http://schemas.microsoft.com/office/drawing/2014/main" id="{8B625A0D-6A26-46B9-B384-F43B93D3EB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7344" y="3105150"/>
            <a:ext cx="3409950" cy="3495675"/>
          </a:xfrm>
          <a:prstGeom prst="rect">
            <a:avLst/>
          </a:prstGeom>
        </p:spPr>
      </p:pic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89477874-BE9C-4100-82CB-1B8FB759F42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4186"/>
          <a:stretch/>
        </p:blipFill>
        <p:spPr>
          <a:xfrm>
            <a:off x="666750" y="552450"/>
            <a:ext cx="7810500" cy="909768"/>
          </a:xfrm>
          <a:prstGeom prst="rect">
            <a:avLst/>
          </a:prstGeom>
        </p:spPr>
      </p:pic>
      <p:sp>
        <p:nvSpPr>
          <p:cNvPr id="4" name="Bent Arrow 3"/>
          <p:cNvSpPr/>
          <p:nvPr/>
        </p:nvSpPr>
        <p:spPr>
          <a:xfrm rot="5400000">
            <a:off x="3455600" y="1626800"/>
            <a:ext cx="1295396" cy="1394604"/>
          </a:xfrm>
          <a:prstGeom prst="bentArrow">
            <a:avLst>
              <a:gd name="adj1" fmla="val 31244"/>
              <a:gd name="adj2" fmla="val 29997"/>
              <a:gd name="adj3" fmla="val 23751"/>
              <a:gd name="adj4" fmla="val 582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1447800" y="1435383"/>
            <a:ext cx="1828799" cy="838200"/>
          </a:xfrm>
          <a:prstGeom prst="wedgeRectCallout">
            <a:avLst>
              <a:gd name="adj1" fmla="val -27161"/>
              <a:gd name="adj2" fmla="val -9497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Config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→ </a:t>
            </a:r>
          </a:p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Dual Porosity…</a:t>
            </a:r>
          </a:p>
        </p:txBody>
      </p:sp>
      <p:sp>
        <p:nvSpPr>
          <p:cNvPr id="7" name="Oval 6"/>
          <p:cNvSpPr/>
          <p:nvPr/>
        </p:nvSpPr>
        <p:spPr>
          <a:xfrm>
            <a:off x="3962402" y="3093630"/>
            <a:ext cx="1123948" cy="30679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2209800" y="3200402"/>
            <a:ext cx="1600200" cy="457199"/>
          </a:xfrm>
          <a:prstGeom prst="wedgeRectCallout">
            <a:avLst>
              <a:gd name="adj1" fmla="val 71579"/>
              <a:gd name="adj2" fmla="val 2754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On/off toggle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6467475" y="3505201"/>
            <a:ext cx="1984644" cy="743079"/>
          </a:xfrm>
          <a:prstGeom prst="wedgeRectCallout">
            <a:avLst>
              <a:gd name="adj1" fmla="val -66415"/>
              <a:gd name="adj2" fmla="val 3392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40% of the aquifer is stagnant.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6993377" y="4448176"/>
            <a:ext cx="1984644" cy="895479"/>
          </a:xfrm>
          <a:prstGeom prst="wedgeRectCallout">
            <a:avLst>
              <a:gd name="adj1" fmla="val -64945"/>
              <a:gd name="adj2" fmla="val -3392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Characteristic dimension of the stagnant zone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2550673" y="130008"/>
            <a:ext cx="5755128" cy="838200"/>
          </a:xfrm>
          <a:prstGeom prst="wedgeRectCallout">
            <a:avLst>
              <a:gd name="adj1" fmla="val -46747"/>
              <a:gd name="adj2" fmla="val 3860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In a dual porosity model, each nodal block is divided into a free-flowing zone and a stagnant zone.</a:t>
            </a: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342900" y="5233858"/>
            <a:ext cx="3356244" cy="1428880"/>
          </a:xfrm>
          <a:prstGeom prst="wedgeRectCallout">
            <a:avLst>
              <a:gd name="adj1" fmla="val 64325"/>
              <a:gd name="adj2" fmla="val -3271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Diffusion coefficient, thermal conductivity, porosity of stagnant zone default to free-flowing values unless you set them here.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621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FDE56EF2-975F-4E87-91CD-4141439D82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0" y="552450"/>
            <a:ext cx="7810500" cy="5753100"/>
          </a:xfrm>
          <a:prstGeom prst="rect">
            <a:avLst/>
          </a:prstGeom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118681" y="128588"/>
            <a:ext cx="35052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Specify domain’s starting fluid composition on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Initial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pane</a:t>
            </a:r>
          </a:p>
        </p:txBody>
      </p:sp>
      <p:sp>
        <p:nvSpPr>
          <p:cNvPr id="5" name="Oval 4"/>
          <p:cNvSpPr/>
          <p:nvPr/>
        </p:nvSpPr>
        <p:spPr>
          <a:xfrm>
            <a:off x="585281" y="1083855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6400800" y="1922227"/>
            <a:ext cx="1600200" cy="419100"/>
          </a:xfrm>
          <a:prstGeom prst="wedgeRectCallout">
            <a:avLst>
              <a:gd name="adj1" fmla="val -66935"/>
              <a:gd name="adj2" fmla="val 2838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solidFill>
                  <a:prstClr val="black"/>
                </a:solidFill>
                <a:cs typeface="Calibri" pitchFamily="34" charset="0"/>
              </a:rPr>
              <a:t> Clean water</a:t>
            </a:r>
            <a:endParaRPr lang="en-US" sz="1800" i="1" baseline="30000" dirty="0">
              <a:solidFill>
                <a:prstClr val="black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64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A5A6519D-72BF-4ACF-BBEF-DB2DC7A1D8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0" y="552450"/>
            <a:ext cx="7810500" cy="5753100"/>
          </a:xfrm>
          <a:prstGeom prst="rect">
            <a:avLst/>
          </a:prstGeom>
        </p:spPr>
      </p:pic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5562600" y="1102037"/>
            <a:ext cx="3429000" cy="743079"/>
          </a:xfrm>
          <a:prstGeom prst="wedgeRectCallout">
            <a:avLst>
              <a:gd name="adj1" fmla="val -61415"/>
              <a:gd name="adj2" fmla="val 3264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solidFill>
                  <a:prstClr val="black"/>
                </a:solidFill>
                <a:cs typeface="Calibri" pitchFamily="34" charset="0"/>
              </a:rPr>
              <a:t> Inlet fluid “contaminated” enters the domain from t = 0 to 2 years</a:t>
            </a:r>
            <a:endParaRPr lang="en-US" sz="1800" i="1" baseline="30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371600" y="1083855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5562600" y="1905000"/>
            <a:ext cx="3429000" cy="743079"/>
          </a:xfrm>
          <a:prstGeom prst="wedgeRectCallout">
            <a:avLst>
              <a:gd name="adj1" fmla="val -61415"/>
              <a:gd name="adj2" fmla="val -3529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solidFill>
                  <a:prstClr val="black"/>
                </a:solidFill>
                <a:cs typeface="Calibri" pitchFamily="34" charset="0"/>
              </a:rPr>
              <a:t>Inlet fluid “flush” enters the domain from t = 2 to 10 years</a:t>
            </a:r>
            <a:endParaRPr lang="en-US" sz="1800" i="1" baseline="30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1600200" y="128588"/>
            <a:ext cx="47244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Define the reaction intervals. Specify what fluids flow into the domain, and when.</a:t>
            </a:r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838200" y="2819400"/>
            <a:ext cx="2438400" cy="762000"/>
          </a:xfrm>
          <a:prstGeom prst="wedgeRectCallout">
            <a:avLst>
              <a:gd name="adj1" fmla="val -31649"/>
              <a:gd name="adj2" fmla="val -7857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solidFill>
                  <a:prstClr val="black"/>
                </a:solidFill>
                <a:cs typeface="Calibri" pitchFamily="34" charset="0"/>
              </a:rPr>
              <a:t> Click to add a new reaction interval</a:t>
            </a:r>
            <a:endParaRPr lang="en-US" sz="1800" i="1" baseline="30000" dirty="0">
              <a:solidFill>
                <a:prstClr val="black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372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CC4B9324-0ECE-4EDD-BEE0-31A2736976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0" y="180975"/>
            <a:ext cx="7810500" cy="6496050"/>
          </a:xfrm>
          <a:prstGeom prst="rect">
            <a:avLst/>
          </a:prstGeom>
        </p:spPr>
      </p:pic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6305551" y="1524001"/>
            <a:ext cx="2686050" cy="914400"/>
          </a:xfrm>
          <a:prstGeom prst="wedgeRectCallout">
            <a:avLst>
              <a:gd name="adj1" fmla="val -60691"/>
              <a:gd name="adj2" fmla="val 3288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solidFill>
                  <a:prstClr val="black"/>
                </a:solidFill>
                <a:cs typeface="Calibri" pitchFamily="34" charset="0"/>
              </a:rPr>
              <a:t> Inlet fluid named “contaminated” carries </a:t>
            </a:r>
            <a:r>
              <a:rPr lang="en-US" sz="1800" i="1" dirty="0" err="1">
                <a:solidFill>
                  <a:prstClr val="black"/>
                </a:solidFill>
                <a:cs typeface="Calibri" pitchFamily="34" charset="0"/>
              </a:rPr>
              <a:t>Pb</a:t>
            </a:r>
            <a:r>
              <a:rPr lang="en-US" sz="1800" i="1" baseline="30000" dirty="0">
                <a:solidFill>
                  <a:prstClr val="black"/>
                </a:solidFill>
                <a:cs typeface="Calibri" pitchFamily="34" charset="0"/>
              </a:rPr>
              <a:t>++</a:t>
            </a:r>
            <a:r>
              <a:rPr lang="en-US" sz="1800" i="1" dirty="0">
                <a:solidFill>
                  <a:prstClr val="black"/>
                </a:solidFill>
                <a:cs typeface="Calibri" pitchFamily="34" charset="0"/>
              </a:rPr>
              <a:t> pulse into the domain</a:t>
            </a:r>
            <a:endParaRPr lang="en-US" sz="1800" i="1" baseline="30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2166668" y="727494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3276600" y="132338"/>
            <a:ext cx="3124200" cy="838200"/>
          </a:xfrm>
          <a:prstGeom prst="wedgeRectCallout">
            <a:avLst>
              <a:gd name="adj1" fmla="val -58995"/>
              <a:gd name="adj2" fmla="val 3471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The various inlet fluids are defined on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Fluids 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pane</a:t>
            </a: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6410325" y="3962400"/>
            <a:ext cx="2438400" cy="914400"/>
          </a:xfrm>
          <a:prstGeom prst="wedgeRectCallout">
            <a:avLst>
              <a:gd name="adj1" fmla="val -66415"/>
              <a:gd name="adj2" fmla="val 3392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solidFill>
                  <a:prstClr val="black"/>
                </a:solidFill>
                <a:cs typeface="Calibri" pitchFamily="34" charset="0"/>
              </a:rPr>
              <a:t> Clean rinse water: negligible </a:t>
            </a:r>
            <a:r>
              <a:rPr lang="en-US" sz="1800" i="1" dirty="0" err="1">
                <a:solidFill>
                  <a:prstClr val="black"/>
                </a:solidFill>
                <a:cs typeface="Calibri" pitchFamily="34" charset="0"/>
              </a:rPr>
              <a:t>Pb</a:t>
            </a:r>
            <a:r>
              <a:rPr lang="en-US" sz="1800" i="1" baseline="30000" dirty="0">
                <a:solidFill>
                  <a:prstClr val="black"/>
                </a:solidFill>
                <a:cs typeface="Calibri" pitchFamily="34" charset="0"/>
              </a:rPr>
              <a:t>++</a:t>
            </a:r>
            <a:r>
              <a:rPr lang="en-US" sz="1800" i="1" dirty="0">
                <a:solidFill>
                  <a:prstClr val="black"/>
                </a:solidFill>
                <a:cs typeface="Calibri" pitchFamily="34" charset="0"/>
              </a:rPr>
              <a:t> in the “flush” inlet fluid</a:t>
            </a:r>
            <a:endParaRPr lang="en-US" sz="1800" i="1" baseline="30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838200" y="6257925"/>
            <a:ext cx="2438400" cy="457200"/>
          </a:xfrm>
          <a:prstGeom prst="wedgeRectCallout">
            <a:avLst>
              <a:gd name="adj1" fmla="val -31649"/>
              <a:gd name="adj2" fmla="val -7857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solidFill>
                  <a:prstClr val="black"/>
                </a:solidFill>
                <a:cs typeface="Calibri" pitchFamily="34" charset="0"/>
              </a:rPr>
              <a:t> Click to add a new fluid</a:t>
            </a:r>
            <a:endParaRPr lang="en-US" sz="1800" i="1" baseline="30000" dirty="0">
              <a:solidFill>
                <a:prstClr val="black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749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076977E6-9BE4-4093-B65A-1F600E6503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0" y="552450"/>
            <a:ext cx="7810500" cy="575310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4495800" y="1083855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4876800" y="128588"/>
            <a:ext cx="35052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Specify domain size and gridding on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Domain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pane.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5715000" y="2876294"/>
            <a:ext cx="2895600" cy="743079"/>
          </a:xfrm>
          <a:prstGeom prst="wedgeRectCallout">
            <a:avLst>
              <a:gd name="adj1" fmla="val -66415"/>
              <a:gd name="adj2" fmla="val 3392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solidFill>
                  <a:prstClr val="black"/>
                </a:solidFill>
                <a:cs typeface="Calibri" pitchFamily="34" charset="0"/>
              </a:rPr>
              <a:t> Domain is 1 km long, divided into 100 nodal blocks</a:t>
            </a:r>
            <a:endParaRPr lang="en-US" sz="1800" i="1" baseline="30000" dirty="0">
              <a:solidFill>
                <a:prstClr val="black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654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99AF3A8E-DDE2-44BF-8072-580EAD7383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0" y="552450"/>
            <a:ext cx="7810500" cy="575310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2971800" y="1083855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429000" y="128588"/>
            <a:ext cx="23622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Specify flow rate on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Flow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pane.</a:t>
            </a: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2190750" y="4191000"/>
            <a:ext cx="3067050" cy="743079"/>
          </a:xfrm>
          <a:prstGeom prst="wedgeRectCallout">
            <a:avLst>
              <a:gd name="adj1" fmla="val -28504"/>
              <a:gd name="adj2" fmla="val -8519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pt-BR" sz="1800" i="1" dirty="0">
                <a:solidFill>
                  <a:prstClr val="black"/>
                </a:solidFill>
                <a:cs typeface="Calibri" pitchFamily="34" charset="0"/>
              </a:rPr>
              <a:t>Set specific discharge or hydraulic head/ potential drop</a:t>
            </a: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76200" y="1542921"/>
            <a:ext cx="3200400" cy="1124079"/>
          </a:xfrm>
          <a:prstGeom prst="wedgeRectCallout">
            <a:avLst>
              <a:gd name="adj1" fmla="val 1999"/>
              <a:gd name="adj2" fmla="val 10046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pt-BR" sz="1800" i="1" dirty="0">
                <a:solidFill>
                  <a:prstClr val="black"/>
                </a:solidFill>
                <a:cs typeface="Calibri" pitchFamily="34" charset="0"/>
              </a:rPr>
              <a:t>Set flowrate for 1st and 2nd reaction intervals individually, or set one flowrate for all intervals</a:t>
            </a:r>
          </a:p>
        </p:txBody>
      </p:sp>
    </p:spTree>
    <p:extLst>
      <p:ext uri="{BB962C8B-B14F-4D97-AF65-F5344CB8AC3E}">
        <p14:creationId xmlns:p14="http://schemas.microsoft.com/office/powerpoint/2010/main" val="2218047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3E0CBF8D-88E5-4F49-846E-C52A4F8EB6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0" y="552450"/>
            <a:ext cx="7810500" cy="575310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5295900" y="1085851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5403715" y="122610"/>
            <a:ext cx="3587885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various mass transport properties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Medium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4302057" y="3755412"/>
            <a:ext cx="2895600" cy="743079"/>
          </a:xfrm>
          <a:prstGeom prst="wedgeRectCallout">
            <a:avLst>
              <a:gd name="adj1" fmla="val -66415"/>
              <a:gd name="adj2" fmla="val 3392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Used to calculate coefficient of hydrodynamic dispersion.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3895725" y="1523871"/>
            <a:ext cx="1981200" cy="743079"/>
          </a:xfrm>
          <a:prstGeom prst="wedgeRectCallout">
            <a:avLst>
              <a:gd name="adj1" fmla="val -66415"/>
              <a:gd name="adj2" fmla="val 3392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Porosity of the free-flowing zone.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AutoShape 3">
            <a:extLst>
              <a:ext uri="{FF2B5EF4-FFF2-40B4-BE49-F238E27FC236}">
                <a16:creationId xmlns:a16="http://schemas.microsoft.com/office/drawing/2014/main" id="{61374B3B-F7ED-46C9-B9C1-748A79841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5891213"/>
            <a:ext cx="2438399" cy="838200"/>
          </a:xfrm>
          <a:prstGeom prst="wedgeRectCallout">
            <a:avLst>
              <a:gd name="adj1" fmla="val -35993"/>
              <a:gd name="adj2" fmla="val 4322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Run → Go </a:t>
            </a:r>
          </a:p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traces the model</a:t>
            </a:r>
          </a:p>
        </p:txBody>
      </p:sp>
    </p:spTree>
    <p:extLst>
      <p:ext uri="{BB962C8B-B14F-4D97-AF65-F5344CB8AC3E}">
        <p14:creationId xmlns:p14="http://schemas.microsoft.com/office/powerpoint/2010/main" val="3227901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map&#10;&#10;Description automatically generated">
            <a:extLst>
              <a:ext uri="{FF2B5EF4-FFF2-40B4-BE49-F238E27FC236}">
                <a16:creationId xmlns:a16="http://schemas.microsoft.com/office/drawing/2014/main" id="{B1707273-FCA7-4E87-8B51-20D4FBA976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462" y="533400"/>
            <a:ext cx="7839075" cy="5791200"/>
          </a:xfrm>
          <a:prstGeom prst="rect">
            <a:avLst/>
          </a:prstGeom>
        </p:spPr>
      </p:pic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2514600" y="715794"/>
            <a:ext cx="4666034" cy="990600"/>
          </a:xfrm>
          <a:prstGeom prst="wedgeRectCallout">
            <a:avLst>
              <a:gd name="adj1" fmla="val -40163"/>
              <a:gd name="adj2" fmla="val 9578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i="1" dirty="0" err="1">
                <a:latin typeface="Calibri" pitchFamily="34" charset="0"/>
                <a:cs typeface="Calibri" pitchFamily="34" charset="0"/>
              </a:rPr>
              <a:t>Pb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++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travels from one nodal block to another only through the free-flowing volume, but it can diffuse into and out of the stagnant zones.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61410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</TotalTime>
  <Words>296</Words>
  <Application>Microsoft Office PowerPoint</Application>
  <PresentationFormat>On-screen Show (4:3)</PresentationFormat>
  <Paragraphs>30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StarSymbol</vt:lpstr>
      <vt:lpstr>Times New Roman</vt:lpstr>
      <vt:lpstr>Default</vt:lpstr>
      <vt:lpstr>1_Default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farrell</dc:creator>
  <cp:lastModifiedBy>Jia Wang</cp:lastModifiedBy>
  <cp:revision>21</cp:revision>
  <dcterms:created xsi:type="dcterms:W3CDTF">2011-09-19T10:32:28Z</dcterms:created>
  <dcterms:modified xsi:type="dcterms:W3CDTF">2019-09-12T20:44:44Z</dcterms:modified>
</cp:coreProperties>
</file>