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2" r:id="rId3"/>
    <p:sldId id="268" r:id="rId4"/>
    <p:sldId id="270" r:id="rId5"/>
    <p:sldId id="271" r:id="rId6"/>
    <p:sldId id="272" r:id="rId7"/>
    <p:sldId id="273" r:id="rId8"/>
    <p:sldId id="274" r:id="rId9"/>
    <p:sldId id="267" r:id="rId10"/>
    <p:sldId id="269" r:id="rId11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E9F8EE1-48FF-40BE-894A-855ED323391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4379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8675AE8-57D5-4C92-90BE-EEA87920FA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1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9E23A-DEA2-4527-8EF5-7F00A9ED79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9E23A-DEA2-4527-8EF5-7F00A9ED79C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21B569-0BA9-42D8-8C3D-CE5C71B67B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9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1B5F9D-4283-4F27-8753-334056F8BE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8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2FD944-8376-455B-ABD2-34747CA187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8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8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8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4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9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50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4734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9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738161-1D5C-4033-AE4B-7F2CC6F456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23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78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5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9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9E4A67-CFDD-435E-B877-690E8DB448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AB05CA-BAFF-4E0A-8DAC-2FCFECFB3B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0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5B16ED-3251-4619-AC20-995B39F981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3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782194-9F75-42B4-81C8-8A53A9E65D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88F020-1BDA-4620-A8F7-A49A3B8A54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0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99CEFC-CFFA-4BB3-A5E8-F367A74B3F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BAF3FD-D836-4B0F-A63D-2AA0646D78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825AE5C-ABB8-4A16-A85B-62BC0C5FCC8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fld id="{153816A0-C8F4-4CE4-8C92-9BDAD6B8CF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2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5C98B067-1770-4682-B351-2BA10C54C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B625A0D-6A26-46B9-B384-F43B93D3E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44" y="3105150"/>
            <a:ext cx="3409950" cy="3495675"/>
          </a:xfrm>
          <a:prstGeom prst="rect">
            <a:avLst/>
          </a:prstGeom>
        </p:spPr>
      </p:pic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9477874-BE9C-4100-82CB-1B8FB759F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186"/>
          <a:stretch/>
        </p:blipFill>
        <p:spPr>
          <a:xfrm>
            <a:off x="666750" y="552450"/>
            <a:ext cx="7810500" cy="909768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5400000">
            <a:off x="3455600" y="1626800"/>
            <a:ext cx="1295396" cy="1394604"/>
          </a:xfrm>
          <a:prstGeom prst="bentArrow">
            <a:avLst>
              <a:gd name="adj1" fmla="val 31244"/>
              <a:gd name="adj2" fmla="val 29997"/>
              <a:gd name="adj3" fmla="val 23751"/>
              <a:gd name="adj4" fmla="val 58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47800" y="1435383"/>
            <a:ext cx="1828799" cy="838200"/>
          </a:xfrm>
          <a:prstGeom prst="wedgeRectCallout">
            <a:avLst>
              <a:gd name="adj1" fmla="val -27161"/>
              <a:gd name="adj2" fmla="val -949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Dual Porosity…</a:t>
            </a:r>
          </a:p>
        </p:txBody>
      </p:sp>
      <p:sp>
        <p:nvSpPr>
          <p:cNvPr id="7" name="Oval 6"/>
          <p:cNvSpPr/>
          <p:nvPr/>
        </p:nvSpPr>
        <p:spPr>
          <a:xfrm>
            <a:off x="3962402" y="3093630"/>
            <a:ext cx="1123948" cy="30679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209800" y="3200402"/>
            <a:ext cx="1600200" cy="457199"/>
          </a:xfrm>
          <a:prstGeom prst="wedgeRectCallout">
            <a:avLst>
              <a:gd name="adj1" fmla="val 71579"/>
              <a:gd name="adj2" fmla="val 275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On/off toggle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467475" y="3505201"/>
            <a:ext cx="1984644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40% of the aquifer is stagnant.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993377" y="4448176"/>
            <a:ext cx="1984644" cy="895479"/>
          </a:xfrm>
          <a:prstGeom prst="wedgeRectCallout">
            <a:avLst>
              <a:gd name="adj1" fmla="val -64945"/>
              <a:gd name="adj2" fmla="val -339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Characteristic dimension of the stagnant zone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550673" y="130008"/>
            <a:ext cx="5755128" cy="838200"/>
          </a:xfrm>
          <a:prstGeom prst="wedgeRectCallout">
            <a:avLst>
              <a:gd name="adj1" fmla="val -46747"/>
              <a:gd name="adj2" fmla="val 386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a dual porosity model, each nodal block is divided into a free-flowing zone and a stagnant zone.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42900" y="5233858"/>
            <a:ext cx="3356244" cy="1428880"/>
          </a:xfrm>
          <a:prstGeom prst="wedgeRectCallout">
            <a:avLst>
              <a:gd name="adj1" fmla="val 64325"/>
              <a:gd name="adj2" fmla="val -327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Diffusion coefficient, thermal conductivity, porosity of stagnant zone default to free-flowing values unless you set them here.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2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DE56EF2-975F-4E87-91CD-4141439D8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52450"/>
            <a:ext cx="7810500" cy="57531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</a:t>
            </a:r>
          </a:p>
        </p:txBody>
      </p:sp>
      <p:sp>
        <p:nvSpPr>
          <p:cNvPr id="5" name="Oval 4"/>
          <p:cNvSpPr/>
          <p:nvPr/>
        </p:nvSpPr>
        <p:spPr>
          <a:xfrm>
            <a:off x="585281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00800" y="1922227"/>
            <a:ext cx="1600200" cy="419100"/>
          </a:xfrm>
          <a:prstGeom prst="wedgeRectCallout">
            <a:avLst>
              <a:gd name="adj1" fmla="val -66935"/>
              <a:gd name="adj2" fmla="val 283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Clean water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5A6519D-72BF-4ACF-BBEF-DB2DC7A1D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52450"/>
            <a:ext cx="7810500" cy="575310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562600" y="1102037"/>
            <a:ext cx="3429000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Inlet fluid “contaminated” enters the domain from t = 0 to 2 years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562600" y="1905000"/>
            <a:ext cx="3429000" cy="743079"/>
          </a:xfrm>
          <a:prstGeom prst="wedgeRectCallout">
            <a:avLst>
              <a:gd name="adj1" fmla="val -61415"/>
              <a:gd name="adj2" fmla="val -35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Inlet fluid “flush” enters the domain from t = 2 to 10 years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838200" y="28194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Click to add a new reaction interval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7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C4B9324-0ECE-4EDD-BEE0-31A273697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180975"/>
            <a:ext cx="7810500" cy="64960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305551" y="1524001"/>
            <a:ext cx="2686050" cy="914400"/>
          </a:xfrm>
          <a:prstGeom prst="wedgeRectCallout">
            <a:avLst>
              <a:gd name="adj1" fmla="val -60691"/>
              <a:gd name="adj2" fmla="val 328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Inlet fluid named “contaminated” carries 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pulse into the domain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66668" y="727494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276600" y="132338"/>
            <a:ext cx="3124200" cy="838200"/>
          </a:xfrm>
          <a:prstGeom prst="wedgeRectCallout">
            <a:avLst>
              <a:gd name="adj1" fmla="val -58995"/>
              <a:gd name="adj2" fmla="val 347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various inlet fluids are defined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410325" y="3962400"/>
            <a:ext cx="2438400" cy="9144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Clean rinse water: negligible 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 the “flush” inlet fluid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838200" y="6257925"/>
            <a:ext cx="2438400" cy="4572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Click to add a new fluid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4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6977E6-9BE4-4093-B65A-1F600E650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52450"/>
            <a:ext cx="7810500" cy="575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495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Domain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76294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Domain is 1 km long, divided into 100 nodal blocks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5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9AF3A8E-DDE2-44BF-8072-580EAD738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52450"/>
            <a:ext cx="7810500" cy="575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190750" y="41910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6200" y="1542921"/>
            <a:ext cx="3200400" cy="1124079"/>
          </a:xfrm>
          <a:prstGeom prst="wedgeRectCallout">
            <a:avLst>
              <a:gd name="adj1" fmla="val 1999"/>
              <a:gd name="adj2" fmla="val 1004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flowrate for 1st and 2nd reaction intervals individually, or set one flowrate for all intervals</a:t>
            </a:r>
          </a:p>
        </p:txBody>
      </p:sp>
    </p:spTree>
    <p:extLst>
      <p:ext uri="{BB962C8B-B14F-4D97-AF65-F5344CB8AC3E}">
        <p14:creationId xmlns:p14="http://schemas.microsoft.com/office/powerpoint/2010/main" val="221804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E0CBF8D-88E5-4F49-846E-C52A4F8E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52450"/>
            <a:ext cx="7810500" cy="575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295900" y="1085851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02057" y="3755412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Used to calculate coefficient of hydrodynamic dispersion.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895725" y="1523871"/>
            <a:ext cx="19812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Porosity of the free-flowing zone.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61374B3B-F7ED-46C9-B9C1-748A79841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</p:spTree>
    <p:extLst>
      <p:ext uri="{BB962C8B-B14F-4D97-AF65-F5344CB8AC3E}">
        <p14:creationId xmlns:p14="http://schemas.microsoft.com/office/powerpoint/2010/main" val="322790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1707273-FCA7-4E87-8B51-20D4FBA97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514600" y="715794"/>
            <a:ext cx="4666034" cy="990600"/>
          </a:xfrm>
          <a:prstGeom prst="wedgeRectCallout">
            <a:avLst>
              <a:gd name="adj1" fmla="val -40163"/>
              <a:gd name="adj2" fmla="val 957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travels from one nodal block to another only through the free-flowing volume, but it can diffuse into and out of the stagnant zones.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141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296</Words>
  <Application>Microsoft Office PowerPoint</Application>
  <PresentationFormat>On-screen Show (4:3)</PresentationFormat>
  <Paragraphs>30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StarSymbol</vt:lpstr>
      <vt:lpstr>Times New Roman</vt:lpstr>
      <vt:lpstr>Default</vt:lpstr>
      <vt:lpstr>1_Default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21</cp:revision>
  <dcterms:created xsi:type="dcterms:W3CDTF">2011-09-19T10:32:28Z</dcterms:created>
  <dcterms:modified xsi:type="dcterms:W3CDTF">2019-09-12T20:44:44Z</dcterms:modified>
</cp:coreProperties>
</file>