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7"/>
  </p:notesMasterIdLst>
  <p:sldIdLst>
    <p:sldId id="303" r:id="rId5"/>
    <p:sldId id="304" r:id="rId6"/>
    <p:sldId id="295" r:id="rId7"/>
    <p:sldId id="296" r:id="rId8"/>
    <p:sldId id="297" r:id="rId9"/>
    <p:sldId id="308" r:id="rId10"/>
    <p:sldId id="298" r:id="rId11"/>
    <p:sldId id="299" r:id="rId12"/>
    <p:sldId id="305" r:id="rId13"/>
    <p:sldId id="306" r:id="rId14"/>
    <p:sldId id="307" r:id="rId15"/>
    <p:sldId id="30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139B-9783-4B56-AAD7-F9F098565FD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133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64E2-CD5F-4DC6-9425-53FA4654948D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74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DFB-AEEB-4E05-BA10-79DC9F9F48E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80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3DCD-A6EF-4E25-8081-B924C56B1A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73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BEDD-8A2A-4868-B657-F2962363632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51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F80D-B4F6-4E5B-8A50-B1088E57C8B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995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7660-867F-41A3-9ED9-78BB562A9D8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59741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AB1A-227F-47EC-8C57-52A3CA8216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64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3CE-1063-4E8C-BD00-382AB54D4A49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746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3F4E-91D5-4F67-B207-EA83F6D0664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961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194D-1DE7-4CFF-9022-857090AE4DE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6562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139B-9783-4B56-AAD7-F9F098565FD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842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64E2-CD5F-4DC6-9425-53FA4654948D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805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DFB-AEEB-4E05-BA10-79DC9F9F48E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0026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3DCD-A6EF-4E25-8081-B924C56B1A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5949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BEDD-8A2A-4868-B657-F2962363632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931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F80D-B4F6-4E5B-8A50-B1088E57C8B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74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7660-867F-41A3-9ED9-78BB562A9D8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02570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AB1A-227F-47EC-8C57-52A3CA8216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769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3CE-1063-4E8C-BD00-382AB54D4A49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7568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3F4E-91D5-4F67-B207-EA83F6D0664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0928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194D-1DE7-4CFF-9022-857090AE4DE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8537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139B-9783-4B56-AAD7-F9F098565FD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7733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64E2-CD5F-4DC6-9425-53FA4654948D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1188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DFB-AEEB-4E05-BA10-79DC9F9F48E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4892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3DCD-A6EF-4E25-8081-B924C56B1A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9676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BEDD-8A2A-4868-B657-F2962363632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0940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F80D-B4F6-4E5B-8A50-B1088E57C8B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9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7660-867F-41A3-9ED9-78BB562A9D8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44724"/>
      </p:ext>
    </p:extLst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AB1A-227F-47EC-8C57-52A3CA8216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6397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3CE-1063-4E8C-BD00-382AB54D4A49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4096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3F4E-91D5-4F67-B207-EA83F6D0664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3220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194D-1DE7-4CFF-9022-857090AE4DE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24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fld id="{153816A0-C8F4-4CE4-8C92-9BDAD6B8CF64}" type="slidenum">
              <a:rPr>
                <a:solidFill>
                  <a:prstClr val="black"/>
                </a:solidFill>
              </a:rPr>
              <a:pPr defTabSz="829452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00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fld id="{153816A0-C8F4-4CE4-8C92-9BDAD6B8CF64}" type="slidenum">
              <a:rPr>
                <a:solidFill>
                  <a:prstClr val="black"/>
                </a:solidFill>
              </a:rPr>
              <a:pPr defTabSz="829452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9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fld id="{153816A0-C8F4-4CE4-8C92-9BDAD6B8CF64}" type="slidenum">
              <a:rPr>
                <a:solidFill>
                  <a:prstClr val="black"/>
                </a:solidFill>
              </a:rPr>
              <a:pPr defTabSz="829452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01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CE8F14F8-5F1C-43F9-8D18-379716EF8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847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0DD17C5-B30D-479B-980F-B16AC1BFF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81325" y="1083855"/>
            <a:ext cx="9906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429000" y="128588"/>
            <a:ext cx="2362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flow rate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Flow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971675" y="3886200"/>
            <a:ext cx="3067050" cy="743079"/>
          </a:xfrm>
          <a:prstGeom prst="wedgeRectCallout">
            <a:avLst>
              <a:gd name="adj1" fmla="val -28504"/>
              <a:gd name="adj2" fmla="val -851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pt-BR" i="1" dirty="0">
                <a:solidFill>
                  <a:prstClr val="black"/>
                </a:solidFill>
                <a:cs typeface="Calibri" pitchFamily="34" charset="0"/>
              </a:rPr>
              <a:t>Set specific discharge or hydraulic head/ potential drop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990600" y="2076321"/>
            <a:ext cx="2286000" cy="743079"/>
          </a:xfrm>
          <a:prstGeom prst="wedgeRectCallout">
            <a:avLst>
              <a:gd name="adj1" fmla="val 22416"/>
              <a:gd name="adj2" fmla="val 10559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pt-BR" i="1" dirty="0">
                <a:solidFill>
                  <a:prstClr val="black"/>
                </a:solidFill>
                <a:cs typeface="Calibri" pitchFamily="34" charset="0"/>
              </a:rPr>
              <a:t>Set a single flowrate for all intervals</a:t>
            </a:r>
          </a:p>
        </p:txBody>
      </p:sp>
    </p:spTree>
    <p:extLst>
      <p:ext uri="{BB962C8B-B14F-4D97-AF65-F5344CB8AC3E}">
        <p14:creationId xmlns:p14="http://schemas.microsoft.com/office/powerpoint/2010/main" val="20706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D478E3C-FF13-4F5E-8B8B-ED7CA04B0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334000" y="1066801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03715" y="122610"/>
            <a:ext cx="358788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Set various mass transport properties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Medium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267200" y="3828921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Used to calculate coefficient of hydrodynamic dispersion.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962400" y="1542921"/>
            <a:ext cx="24384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Porosity affects groundwater velocity.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→ Go </a:t>
            </a:r>
          </a:p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traces the model</a:t>
            </a:r>
          </a:p>
        </p:txBody>
      </p:sp>
    </p:spTree>
    <p:extLst>
      <p:ext uri="{BB962C8B-B14F-4D97-AF65-F5344CB8AC3E}">
        <p14:creationId xmlns:p14="http://schemas.microsoft.com/office/powerpoint/2010/main" val="3609369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BE47137F-1FBC-455B-AB8E-A759D5C22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76262"/>
            <a:ext cx="7772400" cy="57054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311456" y="1828800"/>
            <a:ext cx="3927544" cy="840891"/>
          </a:xfrm>
          <a:prstGeom prst="wedgeRectCallout">
            <a:avLst>
              <a:gd name="adj1" fmla="val -62484"/>
              <a:gd name="adj2" fmla="val 395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Initial pulse of Benzene contaminated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 water is attenuated by biodegradation.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396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C0DED05-2B1F-4B53-ACD5-552B40903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75" y="2744105"/>
            <a:ext cx="6162675" cy="3341343"/>
          </a:xfrm>
          <a:prstGeom prst="rect">
            <a:avLst/>
          </a:prstGeom>
        </p:spPr>
      </p:pic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BC2C0BC-EF02-4B0D-9033-77021A9484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55" b="84324"/>
          <a:stretch/>
        </p:blipFill>
        <p:spPr>
          <a:xfrm>
            <a:off x="661987" y="476250"/>
            <a:ext cx="7820025" cy="97155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847617" y="2514600"/>
            <a:ext cx="4067783" cy="918210"/>
          </a:xfrm>
          <a:prstGeom prst="wedgeRectCallout">
            <a:avLst>
              <a:gd name="adj1" fmla="val -34825"/>
              <a:gd name="adj2" fmla="val 775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Decouple reaction between carbonate and Benzene(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), other forms of carbon.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1295400"/>
            <a:ext cx="1958744" cy="838200"/>
          </a:xfrm>
          <a:prstGeom prst="wedgeRectCallout">
            <a:avLst>
              <a:gd name="adj1" fmla="val 28702"/>
              <a:gd name="adj2" fmla="val -89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Couples…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2362200" y="1752599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07884" y="5733543"/>
            <a:ext cx="2872143" cy="842348"/>
          </a:xfrm>
          <a:prstGeom prst="wedgeRectCallout">
            <a:avLst>
              <a:gd name="adj1" fmla="val 24153"/>
              <a:gd name="adj2" fmla="val -806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Default setting: all redox reactions are coupled.</a:t>
            </a:r>
          </a:p>
        </p:txBody>
      </p:sp>
      <p:sp>
        <p:nvSpPr>
          <p:cNvPr id="8" name="Oval 7"/>
          <p:cNvSpPr/>
          <p:nvPr/>
        </p:nvSpPr>
        <p:spPr>
          <a:xfrm>
            <a:off x="1447800" y="2772682"/>
            <a:ext cx="1295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94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3F76320-F5F3-4A0F-B2E8-F689E82C5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3340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452955" y="2438400"/>
            <a:ext cx="2538645" cy="1219200"/>
          </a:xfrm>
          <a:prstGeom prst="wedgeRectCallout">
            <a:avLst>
              <a:gd name="adj1" fmla="val -67475"/>
              <a:gd name="adj2" fmla="val 232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Decoupled redox pairs (Benzene and carbonate) can be constrained independently.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990600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domain’s starting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</p:spTree>
    <p:extLst>
      <p:ext uri="{BB962C8B-B14F-4D97-AF65-F5344CB8AC3E}">
        <p14:creationId xmlns:p14="http://schemas.microsoft.com/office/powerpoint/2010/main" val="212714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513DBBA-4477-43B9-B522-DB8D81183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33400"/>
            <a:ext cx="7810500" cy="579120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14400" y="2057400"/>
            <a:ext cx="2030768" cy="838200"/>
          </a:xfrm>
          <a:prstGeom prst="wedgeRectCallout">
            <a:avLst>
              <a:gd name="adj1" fmla="val -33812"/>
              <a:gd name="adj2" fmla="val -796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reaction</a:t>
            </a:r>
          </a:p>
        </p:txBody>
      </p:sp>
      <p:sp>
        <p:nvSpPr>
          <p:cNvPr id="7" name="Oval 6"/>
          <p:cNvSpPr/>
          <p:nvPr/>
        </p:nvSpPr>
        <p:spPr>
          <a:xfrm>
            <a:off x="3733800" y="1095887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191000" y="126332"/>
            <a:ext cx="3124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enable redox kinetics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2887009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9E2D641F-A1EC-412F-B2BA-C0EA7CC31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7687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733800" y="107832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29175" y="2197395"/>
            <a:ext cx="4038600" cy="1219200"/>
          </a:xfrm>
          <a:prstGeom prst="wedgeRectCallout">
            <a:avLst>
              <a:gd name="adj1" fmla="val -35644"/>
              <a:gd name="adj2" fmla="val 901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enzyme function to “on” and enter rate constant, half-saturation constant, and enzyme concentration.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196179" y="1295400"/>
            <a:ext cx="3124200" cy="465728"/>
          </a:xfrm>
          <a:prstGeom prst="wedgeRectCallout">
            <a:avLst>
              <a:gd name="adj1" fmla="val -35644"/>
              <a:gd name="adj2" fmla="val 901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Type out the redox reaction.</a:t>
            </a:r>
          </a:p>
        </p:txBody>
      </p:sp>
    </p:spTree>
    <p:extLst>
      <p:ext uri="{BB962C8B-B14F-4D97-AF65-F5344CB8AC3E}">
        <p14:creationId xmlns:p14="http://schemas.microsoft.com/office/powerpoint/2010/main" val="3518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4A2A93B-4812-4251-AE45-A4406620E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562600" y="1102037"/>
            <a:ext cx="3429000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Inlet fluid “contaminated” enters the domain from t = 0 to 2 years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3716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562600" y="1905000"/>
            <a:ext cx="3429000" cy="743079"/>
          </a:xfrm>
          <a:prstGeom prst="wedgeRectCallout">
            <a:avLst>
              <a:gd name="adj1" fmla="val -61415"/>
              <a:gd name="adj2" fmla="val -352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Inlet fluid “flush” enters the domain from t = 2 to 10 years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Define the reaction intervals. Specify what fluids flow into the domain, and when.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38200" y="2819400"/>
            <a:ext cx="2438400" cy="7620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Click to add a new reaction interval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186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F5BDB23C-77B9-402C-A3A0-2E3018151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6400800" y="3009900"/>
            <a:ext cx="2590800" cy="990600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Inlet fluid named “contaminated” carries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Benzene into the domain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133600" y="1066799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2514600" y="128588"/>
            <a:ext cx="32766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various inlet fluids are defined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Fluids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800100" y="5334000"/>
            <a:ext cx="2438400" cy="4572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Click to add a new 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76200" y="2133600"/>
            <a:ext cx="1790700" cy="723900"/>
          </a:xfrm>
          <a:prstGeom prst="wedgeRectCallout">
            <a:avLst>
              <a:gd name="adj1" fmla="val -1862"/>
              <a:gd name="adj2" fmla="val -9830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Click to expand or contract view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5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8499941-AFB4-470E-B4CF-C93C89FB1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477000" y="3352800"/>
            <a:ext cx="2438400" cy="914400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Clean rinse water: negligible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Benzene in the “flush” inlet 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133600" y="1066799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514600" y="128588"/>
            <a:ext cx="32766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various inlet fluids are defined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Fluids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</p:spTree>
    <p:extLst>
      <p:ext uri="{BB962C8B-B14F-4D97-AF65-F5344CB8AC3E}">
        <p14:creationId xmlns:p14="http://schemas.microsoft.com/office/powerpoint/2010/main" val="22682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96F5ECC-2CC9-486E-A175-5E60D357F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543425" y="1083855"/>
            <a:ext cx="9906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 defTabSz="82945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76800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 defTabSz="829452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domain size and gridding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Domain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810250" y="3085844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Domain is 1 km long, divided into 400 nodal blocks</a:t>
            </a:r>
            <a:endParaRPr lang="en-US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28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297</Words>
  <Application>Microsoft Office PowerPoint</Application>
  <PresentationFormat>On-screen Show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StarSymbol</vt:lpstr>
      <vt:lpstr>Times New Roman</vt:lpstr>
      <vt:lpstr>Office Theme</vt:lpstr>
      <vt:lpstr>Default</vt:lpstr>
      <vt:lpstr>1_Default</vt:lpstr>
      <vt:lpstr>2_Default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54</cp:revision>
  <dcterms:created xsi:type="dcterms:W3CDTF">2013-10-01T15:24:04Z</dcterms:created>
  <dcterms:modified xsi:type="dcterms:W3CDTF">2019-09-23T14:45:18Z</dcterms:modified>
</cp:coreProperties>
</file>