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8" r:id="rId5"/>
    <p:sldId id="270" r:id="rId6"/>
    <p:sldId id="271" r:id="rId7"/>
    <p:sldId id="272" r:id="rId8"/>
    <p:sldId id="273" r:id="rId9"/>
    <p:sldId id="274" r:id="rId10"/>
    <p:sldId id="275" r:id="rId11"/>
    <p:sldId id="279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2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8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3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42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05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54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44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242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38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6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4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57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3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51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95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84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152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217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50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932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19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34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2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5015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175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713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139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577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140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805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084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431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0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455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646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5769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41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760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3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9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2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2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6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DF183-3225-4047-818F-30FA0EF9379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834A-49E5-483D-BE7E-F306517F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2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8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9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20650" y="304800"/>
            <a:ext cx="8842375" cy="6230938"/>
            <a:chOff x="76" y="192"/>
            <a:chExt cx="5570" cy="3925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" y="192"/>
              <a:ext cx="5570" cy="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988" y="3483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1795" y="3483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602" y="3483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409" y="3483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4217" y="3483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V="1">
              <a:off x="5024" y="3483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988" y="498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795" y="498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602" y="498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409" y="498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4217" y="498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5024" y="498"/>
              <a:ext cx="0" cy="103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907" y="3586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907" y="3071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907" y="2557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907" y="2042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907" y="1527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907" y="1012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907" y="498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4921" y="3586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4921" y="3071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>
              <a:off x="4921" y="2557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4921" y="2042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H="1">
              <a:off x="4921" y="1527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 flipH="1">
              <a:off x="4921" y="1012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 flipH="1">
              <a:off x="4921" y="498"/>
              <a:ext cx="103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Line 33"/>
            <p:cNvSpPr>
              <a:spLocks noChangeShapeType="1"/>
            </p:cNvSpPr>
            <p:nvPr/>
          </p:nvSpPr>
          <p:spPr bwMode="auto">
            <a:xfrm flipV="1">
              <a:off x="907" y="498"/>
              <a:ext cx="0" cy="3088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Line 34"/>
            <p:cNvSpPr>
              <a:spLocks noChangeShapeType="1"/>
            </p:cNvSpPr>
            <p:nvPr/>
          </p:nvSpPr>
          <p:spPr bwMode="auto">
            <a:xfrm>
              <a:off x="907" y="498"/>
              <a:ext cx="4117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" name="Line 35"/>
            <p:cNvSpPr>
              <a:spLocks noChangeShapeType="1"/>
            </p:cNvSpPr>
            <p:nvPr/>
          </p:nvSpPr>
          <p:spPr bwMode="auto">
            <a:xfrm>
              <a:off x="5024" y="498"/>
              <a:ext cx="0" cy="3088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Line 36"/>
            <p:cNvSpPr>
              <a:spLocks noChangeShapeType="1"/>
            </p:cNvSpPr>
            <p:nvPr/>
          </p:nvSpPr>
          <p:spPr bwMode="auto">
            <a:xfrm flipH="1">
              <a:off x="907" y="3586"/>
              <a:ext cx="4117" cy="0"/>
            </a:xfrm>
            <a:prstGeom prst="line">
              <a:avLst/>
            </a:prstGeom>
            <a:noFill/>
            <a:ln w="6350" cap="rnd">
              <a:solidFill>
                <a:srgbClr val="6666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Rectangle 37"/>
            <p:cNvSpPr>
              <a:spLocks noChangeArrowheads="1"/>
            </p:cNvSpPr>
            <p:nvPr/>
          </p:nvSpPr>
          <p:spPr bwMode="auto">
            <a:xfrm>
              <a:off x="950" y="3613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8"/>
            <p:cNvSpPr>
              <a:spLocks noChangeArrowheads="1"/>
            </p:cNvSpPr>
            <p:nvPr/>
          </p:nvSpPr>
          <p:spPr bwMode="auto">
            <a:xfrm>
              <a:off x="1759" y="3613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9"/>
            <p:cNvSpPr>
              <a:spLocks noChangeArrowheads="1"/>
            </p:cNvSpPr>
            <p:nvPr/>
          </p:nvSpPr>
          <p:spPr bwMode="auto">
            <a:xfrm>
              <a:off x="2569" y="3613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40"/>
            <p:cNvSpPr>
              <a:spLocks noChangeArrowheads="1"/>
            </p:cNvSpPr>
            <p:nvPr/>
          </p:nvSpPr>
          <p:spPr bwMode="auto">
            <a:xfrm>
              <a:off x="3373" y="3613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41"/>
            <p:cNvSpPr>
              <a:spLocks noChangeArrowheads="1"/>
            </p:cNvSpPr>
            <p:nvPr/>
          </p:nvSpPr>
          <p:spPr bwMode="auto">
            <a:xfrm>
              <a:off x="4182" y="3613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2"/>
            <p:cNvSpPr>
              <a:spLocks noChangeArrowheads="1"/>
            </p:cNvSpPr>
            <p:nvPr/>
          </p:nvSpPr>
          <p:spPr bwMode="auto">
            <a:xfrm>
              <a:off x="4954" y="3613"/>
              <a:ext cx="20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3"/>
            <p:cNvSpPr>
              <a:spLocks noChangeArrowheads="1"/>
            </p:cNvSpPr>
            <p:nvPr/>
          </p:nvSpPr>
          <p:spPr bwMode="auto">
            <a:xfrm>
              <a:off x="655" y="3516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4"/>
            <p:cNvSpPr>
              <a:spLocks noChangeArrowheads="1"/>
            </p:cNvSpPr>
            <p:nvPr/>
          </p:nvSpPr>
          <p:spPr bwMode="auto">
            <a:xfrm>
              <a:off x="725" y="3516"/>
              <a:ext cx="20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5"/>
            <p:cNvSpPr>
              <a:spLocks noChangeArrowheads="1"/>
            </p:cNvSpPr>
            <p:nvPr/>
          </p:nvSpPr>
          <p:spPr bwMode="auto">
            <a:xfrm>
              <a:off x="655" y="3001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6"/>
            <p:cNvSpPr>
              <a:spLocks noChangeArrowheads="1"/>
            </p:cNvSpPr>
            <p:nvPr/>
          </p:nvSpPr>
          <p:spPr bwMode="auto">
            <a:xfrm>
              <a:off x="725" y="3001"/>
              <a:ext cx="20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7"/>
            <p:cNvSpPr>
              <a:spLocks noChangeArrowheads="1"/>
            </p:cNvSpPr>
            <p:nvPr/>
          </p:nvSpPr>
          <p:spPr bwMode="auto">
            <a:xfrm>
              <a:off x="655" y="2487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8"/>
            <p:cNvSpPr>
              <a:spLocks noChangeArrowheads="1"/>
            </p:cNvSpPr>
            <p:nvPr/>
          </p:nvSpPr>
          <p:spPr bwMode="auto">
            <a:xfrm>
              <a:off x="725" y="2487"/>
              <a:ext cx="20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9"/>
            <p:cNvSpPr>
              <a:spLocks noChangeArrowheads="1"/>
            </p:cNvSpPr>
            <p:nvPr/>
          </p:nvSpPr>
          <p:spPr bwMode="auto">
            <a:xfrm>
              <a:off x="725" y="1972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50"/>
            <p:cNvSpPr>
              <a:spLocks noChangeArrowheads="1"/>
            </p:cNvSpPr>
            <p:nvPr/>
          </p:nvSpPr>
          <p:spPr bwMode="auto">
            <a:xfrm>
              <a:off x="794" y="1972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51"/>
            <p:cNvSpPr>
              <a:spLocks noChangeArrowheads="1"/>
            </p:cNvSpPr>
            <p:nvPr/>
          </p:nvSpPr>
          <p:spPr bwMode="auto">
            <a:xfrm>
              <a:off x="800" y="1457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2"/>
            <p:cNvSpPr>
              <a:spLocks noChangeArrowheads="1"/>
            </p:cNvSpPr>
            <p:nvPr/>
          </p:nvSpPr>
          <p:spPr bwMode="auto">
            <a:xfrm>
              <a:off x="800" y="943"/>
              <a:ext cx="13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3"/>
            <p:cNvSpPr>
              <a:spLocks noChangeArrowheads="1"/>
            </p:cNvSpPr>
            <p:nvPr/>
          </p:nvSpPr>
          <p:spPr bwMode="auto">
            <a:xfrm>
              <a:off x="725" y="428"/>
              <a:ext cx="20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4"/>
            <p:cNvSpPr>
              <a:spLocks noChangeArrowheads="1"/>
            </p:cNvSpPr>
            <p:nvPr/>
          </p:nvSpPr>
          <p:spPr bwMode="auto">
            <a:xfrm>
              <a:off x="2435" y="3794"/>
              <a:ext cx="116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X position (m)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5"/>
            <p:cNvSpPr>
              <a:spLocks noChangeArrowheads="1"/>
            </p:cNvSpPr>
            <p:nvPr/>
          </p:nvSpPr>
          <p:spPr bwMode="auto">
            <a:xfrm rot="16200000">
              <a:off x="431" y="3148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6"/>
            <p:cNvSpPr>
              <a:spLocks noChangeArrowheads="1"/>
            </p:cNvSpPr>
            <p:nvPr/>
          </p:nvSpPr>
          <p:spPr bwMode="auto">
            <a:xfrm rot="16200000">
              <a:off x="410" y="3079"/>
              <a:ext cx="17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7"/>
            <p:cNvSpPr>
              <a:spLocks noChangeArrowheads="1"/>
            </p:cNvSpPr>
            <p:nvPr/>
          </p:nvSpPr>
          <p:spPr bwMode="auto">
            <a:xfrm rot="16200000">
              <a:off x="407" y="2990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8"/>
            <p:cNvSpPr>
              <a:spLocks noChangeArrowheads="1"/>
            </p:cNvSpPr>
            <p:nvPr/>
          </p:nvSpPr>
          <p:spPr bwMode="auto">
            <a:xfrm rot="16200000">
              <a:off x="431" y="2917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9"/>
            <p:cNvSpPr>
              <a:spLocks noChangeArrowheads="1"/>
            </p:cNvSpPr>
            <p:nvPr/>
          </p:nvSpPr>
          <p:spPr bwMode="auto">
            <a:xfrm rot="16200000">
              <a:off x="407" y="2845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60"/>
            <p:cNvSpPr>
              <a:spLocks noChangeArrowheads="1"/>
            </p:cNvSpPr>
            <p:nvPr/>
          </p:nvSpPr>
          <p:spPr bwMode="auto">
            <a:xfrm rot="16200000">
              <a:off x="407" y="2754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61"/>
            <p:cNvSpPr>
              <a:spLocks noChangeArrowheads="1"/>
            </p:cNvSpPr>
            <p:nvPr/>
          </p:nvSpPr>
          <p:spPr bwMode="auto">
            <a:xfrm rot="16200000">
              <a:off x="437" y="2687"/>
              <a:ext cx="118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2"/>
            <p:cNvSpPr>
              <a:spLocks noChangeArrowheads="1"/>
            </p:cNvSpPr>
            <p:nvPr/>
          </p:nvSpPr>
          <p:spPr bwMode="auto">
            <a:xfrm rot="16200000">
              <a:off x="410" y="2623"/>
              <a:ext cx="17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63"/>
            <p:cNvSpPr>
              <a:spLocks noChangeArrowheads="1"/>
            </p:cNvSpPr>
            <p:nvPr/>
          </p:nvSpPr>
          <p:spPr bwMode="auto">
            <a:xfrm rot="16200000">
              <a:off x="431" y="2558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64"/>
            <p:cNvSpPr>
              <a:spLocks noChangeArrowheads="1"/>
            </p:cNvSpPr>
            <p:nvPr/>
          </p:nvSpPr>
          <p:spPr bwMode="auto">
            <a:xfrm rot="16200000">
              <a:off x="410" y="2489"/>
              <a:ext cx="17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5"/>
            <p:cNvSpPr>
              <a:spLocks noChangeArrowheads="1"/>
            </p:cNvSpPr>
            <p:nvPr/>
          </p:nvSpPr>
          <p:spPr bwMode="auto">
            <a:xfrm rot="16200000">
              <a:off x="407" y="2400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6"/>
            <p:cNvSpPr>
              <a:spLocks noChangeArrowheads="1"/>
            </p:cNvSpPr>
            <p:nvPr/>
          </p:nvSpPr>
          <p:spPr bwMode="auto">
            <a:xfrm rot="16200000">
              <a:off x="383" y="2280"/>
              <a:ext cx="225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7"/>
            <p:cNvSpPr>
              <a:spLocks noChangeArrowheads="1"/>
            </p:cNvSpPr>
            <p:nvPr/>
          </p:nvSpPr>
          <p:spPr bwMode="auto">
            <a:xfrm rot="16200000">
              <a:off x="407" y="2159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8"/>
            <p:cNvSpPr>
              <a:spLocks noChangeArrowheads="1"/>
            </p:cNvSpPr>
            <p:nvPr/>
          </p:nvSpPr>
          <p:spPr bwMode="auto">
            <a:xfrm rot="16200000">
              <a:off x="407" y="2068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9"/>
            <p:cNvSpPr>
              <a:spLocks noChangeArrowheads="1"/>
            </p:cNvSpPr>
            <p:nvPr/>
          </p:nvSpPr>
          <p:spPr bwMode="auto">
            <a:xfrm rot="16200000">
              <a:off x="410" y="1974"/>
              <a:ext cx="17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70"/>
            <p:cNvSpPr>
              <a:spLocks noChangeArrowheads="1"/>
            </p:cNvSpPr>
            <p:nvPr/>
          </p:nvSpPr>
          <p:spPr bwMode="auto">
            <a:xfrm rot="16200000">
              <a:off x="437" y="1915"/>
              <a:ext cx="118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71"/>
            <p:cNvSpPr>
              <a:spLocks noChangeArrowheads="1"/>
            </p:cNvSpPr>
            <p:nvPr/>
          </p:nvSpPr>
          <p:spPr bwMode="auto">
            <a:xfrm rot="16200000">
              <a:off x="431" y="1872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72"/>
            <p:cNvSpPr>
              <a:spLocks noChangeArrowheads="1"/>
            </p:cNvSpPr>
            <p:nvPr/>
          </p:nvSpPr>
          <p:spPr bwMode="auto">
            <a:xfrm rot="16200000">
              <a:off x="437" y="1830"/>
              <a:ext cx="118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Rectangle 73"/>
            <p:cNvSpPr>
              <a:spLocks noChangeArrowheads="1"/>
            </p:cNvSpPr>
            <p:nvPr/>
          </p:nvSpPr>
          <p:spPr bwMode="auto">
            <a:xfrm rot="16200000">
              <a:off x="407" y="1762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74"/>
            <p:cNvSpPr>
              <a:spLocks noChangeArrowheads="1"/>
            </p:cNvSpPr>
            <p:nvPr/>
          </p:nvSpPr>
          <p:spPr bwMode="auto">
            <a:xfrm rot="16200000">
              <a:off x="407" y="1666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75"/>
            <p:cNvSpPr>
              <a:spLocks noChangeArrowheads="1"/>
            </p:cNvSpPr>
            <p:nvPr/>
          </p:nvSpPr>
          <p:spPr bwMode="auto">
            <a:xfrm rot="16200000">
              <a:off x="431" y="1593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76"/>
            <p:cNvSpPr>
              <a:spLocks noChangeArrowheads="1"/>
            </p:cNvSpPr>
            <p:nvPr/>
          </p:nvSpPr>
          <p:spPr bwMode="auto">
            <a:xfrm rot="16200000">
              <a:off x="407" y="1521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77"/>
            <p:cNvSpPr>
              <a:spLocks noChangeArrowheads="1"/>
            </p:cNvSpPr>
            <p:nvPr/>
          </p:nvSpPr>
          <p:spPr bwMode="auto">
            <a:xfrm rot="16200000">
              <a:off x="407" y="1424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78"/>
            <p:cNvSpPr>
              <a:spLocks noChangeArrowheads="1"/>
            </p:cNvSpPr>
            <p:nvPr/>
          </p:nvSpPr>
          <p:spPr bwMode="auto">
            <a:xfrm rot="16200000">
              <a:off x="426" y="1351"/>
              <a:ext cx="13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79"/>
            <p:cNvSpPr>
              <a:spLocks noChangeArrowheads="1"/>
            </p:cNvSpPr>
            <p:nvPr/>
          </p:nvSpPr>
          <p:spPr bwMode="auto">
            <a:xfrm rot="16200000">
              <a:off x="391" y="1258"/>
              <a:ext cx="20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80"/>
            <p:cNvSpPr>
              <a:spLocks noChangeArrowheads="1"/>
            </p:cNvSpPr>
            <p:nvPr/>
          </p:nvSpPr>
          <p:spPr bwMode="auto">
            <a:xfrm rot="16200000">
              <a:off x="431" y="1175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81"/>
            <p:cNvSpPr>
              <a:spLocks noChangeArrowheads="1"/>
            </p:cNvSpPr>
            <p:nvPr/>
          </p:nvSpPr>
          <p:spPr bwMode="auto">
            <a:xfrm rot="16200000">
              <a:off x="431" y="1127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2"/>
            <p:cNvSpPr>
              <a:spLocks noChangeArrowheads="1"/>
            </p:cNvSpPr>
            <p:nvPr/>
          </p:nvSpPr>
          <p:spPr bwMode="auto">
            <a:xfrm rot="16200000">
              <a:off x="407" y="1054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83"/>
            <p:cNvSpPr>
              <a:spLocks noChangeArrowheads="1"/>
            </p:cNvSpPr>
            <p:nvPr/>
          </p:nvSpPr>
          <p:spPr bwMode="auto">
            <a:xfrm rot="16200000">
              <a:off x="407" y="958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84"/>
            <p:cNvSpPr>
              <a:spLocks noChangeArrowheads="1"/>
            </p:cNvSpPr>
            <p:nvPr/>
          </p:nvSpPr>
          <p:spPr bwMode="auto">
            <a:xfrm rot="16200000">
              <a:off x="413" y="867"/>
              <a:ext cx="166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85"/>
            <p:cNvSpPr>
              <a:spLocks noChangeArrowheads="1"/>
            </p:cNvSpPr>
            <p:nvPr/>
          </p:nvSpPr>
          <p:spPr bwMode="auto">
            <a:xfrm rot="16200000">
              <a:off x="432" y="800"/>
              <a:ext cx="12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86"/>
            <p:cNvSpPr>
              <a:spLocks noChangeArrowheads="1"/>
            </p:cNvSpPr>
            <p:nvPr/>
          </p:nvSpPr>
          <p:spPr bwMode="auto">
            <a:xfrm rot="16200000">
              <a:off x="408" y="733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87"/>
            <p:cNvSpPr>
              <a:spLocks noChangeArrowheads="1"/>
            </p:cNvSpPr>
            <p:nvPr/>
          </p:nvSpPr>
          <p:spPr bwMode="auto">
            <a:xfrm rot="16200000">
              <a:off x="408" y="635"/>
              <a:ext cx="17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Freeform 88"/>
            <p:cNvSpPr>
              <a:spLocks/>
            </p:cNvSpPr>
            <p:nvPr/>
          </p:nvSpPr>
          <p:spPr bwMode="auto">
            <a:xfrm>
              <a:off x="1038" y="1588"/>
              <a:ext cx="3936" cy="1614"/>
            </a:xfrm>
            <a:custGeom>
              <a:avLst/>
              <a:gdLst>
                <a:gd name="T0" fmla="*/ 0 w 3936"/>
                <a:gd name="T1" fmla="*/ 1614 h 1614"/>
                <a:gd name="T2" fmla="*/ 101 w 3936"/>
                <a:gd name="T3" fmla="*/ 1182 h 1614"/>
                <a:gd name="T4" fmla="*/ 202 w 3936"/>
                <a:gd name="T5" fmla="*/ 919 h 1614"/>
                <a:gd name="T6" fmla="*/ 303 w 3936"/>
                <a:gd name="T7" fmla="*/ 742 h 1614"/>
                <a:gd name="T8" fmla="*/ 404 w 3936"/>
                <a:gd name="T9" fmla="*/ 615 h 1614"/>
                <a:gd name="T10" fmla="*/ 505 w 3936"/>
                <a:gd name="T11" fmla="*/ 519 h 1614"/>
                <a:gd name="T12" fmla="*/ 606 w 3936"/>
                <a:gd name="T13" fmla="*/ 444 h 1614"/>
                <a:gd name="T14" fmla="*/ 707 w 3936"/>
                <a:gd name="T15" fmla="*/ 384 h 1614"/>
                <a:gd name="T16" fmla="*/ 808 w 3936"/>
                <a:gd name="T17" fmla="*/ 335 h 1614"/>
                <a:gd name="T18" fmla="*/ 909 w 3936"/>
                <a:gd name="T19" fmla="*/ 294 h 1614"/>
                <a:gd name="T20" fmla="*/ 1009 w 3936"/>
                <a:gd name="T21" fmla="*/ 259 h 1614"/>
                <a:gd name="T22" fmla="*/ 1110 w 3936"/>
                <a:gd name="T23" fmla="*/ 229 h 1614"/>
                <a:gd name="T24" fmla="*/ 1211 w 3936"/>
                <a:gd name="T25" fmla="*/ 203 h 1614"/>
                <a:gd name="T26" fmla="*/ 1312 w 3936"/>
                <a:gd name="T27" fmla="*/ 180 h 1614"/>
                <a:gd name="T28" fmla="*/ 1413 w 3936"/>
                <a:gd name="T29" fmla="*/ 160 h 1614"/>
                <a:gd name="T30" fmla="*/ 1514 w 3936"/>
                <a:gd name="T31" fmla="*/ 143 h 1614"/>
                <a:gd name="T32" fmla="*/ 1615 w 3936"/>
                <a:gd name="T33" fmla="*/ 126 h 1614"/>
                <a:gd name="T34" fmla="*/ 1716 w 3936"/>
                <a:gd name="T35" fmla="*/ 112 h 1614"/>
                <a:gd name="T36" fmla="*/ 1817 w 3936"/>
                <a:gd name="T37" fmla="*/ 99 h 1614"/>
                <a:gd name="T38" fmla="*/ 1917 w 3936"/>
                <a:gd name="T39" fmla="*/ 87 h 1614"/>
                <a:gd name="T40" fmla="*/ 2018 w 3936"/>
                <a:gd name="T41" fmla="*/ 76 h 1614"/>
                <a:gd name="T42" fmla="*/ 2119 w 3936"/>
                <a:gd name="T43" fmla="*/ 66 h 1614"/>
                <a:gd name="T44" fmla="*/ 2220 w 3936"/>
                <a:gd name="T45" fmla="*/ 57 h 1614"/>
                <a:gd name="T46" fmla="*/ 2321 w 3936"/>
                <a:gd name="T47" fmla="*/ 49 h 1614"/>
                <a:gd name="T48" fmla="*/ 2422 w 3936"/>
                <a:gd name="T49" fmla="*/ 42 h 1614"/>
                <a:gd name="T50" fmla="*/ 2523 w 3936"/>
                <a:gd name="T51" fmla="*/ 36 h 1614"/>
                <a:gd name="T52" fmla="*/ 2624 w 3936"/>
                <a:gd name="T53" fmla="*/ 31 h 1614"/>
                <a:gd name="T54" fmla="*/ 2725 w 3936"/>
                <a:gd name="T55" fmla="*/ 26 h 1614"/>
                <a:gd name="T56" fmla="*/ 2825 w 3936"/>
                <a:gd name="T57" fmla="*/ 22 h 1614"/>
                <a:gd name="T58" fmla="*/ 2927 w 3936"/>
                <a:gd name="T59" fmla="*/ 19 h 1614"/>
                <a:gd name="T60" fmla="*/ 3028 w 3936"/>
                <a:gd name="T61" fmla="*/ 16 h 1614"/>
                <a:gd name="T62" fmla="*/ 3128 w 3936"/>
                <a:gd name="T63" fmla="*/ 13 h 1614"/>
                <a:gd name="T64" fmla="*/ 3229 w 3936"/>
                <a:gd name="T65" fmla="*/ 11 h 1614"/>
                <a:gd name="T66" fmla="*/ 3330 w 3936"/>
                <a:gd name="T67" fmla="*/ 9 h 1614"/>
                <a:gd name="T68" fmla="*/ 3431 w 3936"/>
                <a:gd name="T69" fmla="*/ 6 h 1614"/>
                <a:gd name="T70" fmla="*/ 3532 w 3936"/>
                <a:gd name="T71" fmla="*/ 5 h 1614"/>
                <a:gd name="T72" fmla="*/ 3633 w 3936"/>
                <a:gd name="T73" fmla="*/ 3 h 1614"/>
                <a:gd name="T74" fmla="*/ 3734 w 3936"/>
                <a:gd name="T75" fmla="*/ 2 h 1614"/>
                <a:gd name="T76" fmla="*/ 3835 w 3936"/>
                <a:gd name="T77" fmla="*/ 1 h 1614"/>
                <a:gd name="T78" fmla="*/ 3936 w 3936"/>
                <a:gd name="T79" fmla="*/ 0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36" h="1614">
                  <a:moveTo>
                    <a:pt x="0" y="1614"/>
                  </a:moveTo>
                  <a:lnTo>
                    <a:pt x="101" y="1182"/>
                  </a:lnTo>
                  <a:lnTo>
                    <a:pt x="202" y="919"/>
                  </a:lnTo>
                  <a:lnTo>
                    <a:pt x="303" y="742"/>
                  </a:lnTo>
                  <a:lnTo>
                    <a:pt x="404" y="615"/>
                  </a:lnTo>
                  <a:lnTo>
                    <a:pt x="505" y="519"/>
                  </a:lnTo>
                  <a:lnTo>
                    <a:pt x="606" y="444"/>
                  </a:lnTo>
                  <a:lnTo>
                    <a:pt x="707" y="384"/>
                  </a:lnTo>
                  <a:lnTo>
                    <a:pt x="808" y="335"/>
                  </a:lnTo>
                  <a:lnTo>
                    <a:pt x="909" y="294"/>
                  </a:lnTo>
                  <a:lnTo>
                    <a:pt x="1009" y="259"/>
                  </a:lnTo>
                  <a:lnTo>
                    <a:pt x="1110" y="229"/>
                  </a:lnTo>
                  <a:lnTo>
                    <a:pt x="1211" y="203"/>
                  </a:lnTo>
                  <a:lnTo>
                    <a:pt x="1312" y="180"/>
                  </a:lnTo>
                  <a:lnTo>
                    <a:pt x="1413" y="160"/>
                  </a:lnTo>
                  <a:lnTo>
                    <a:pt x="1514" y="143"/>
                  </a:lnTo>
                  <a:lnTo>
                    <a:pt x="1615" y="126"/>
                  </a:lnTo>
                  <a:lnTo>
                    <a:pt x="1716" y="112"/>
                  </a:lnTo>
                  <a:lnTo>
                    <a:pt x="1817" y="99"/>
                  </a:lnTo>
                  <a:lnTo>
                    <a:pt x="1917" y="87"/>
                  </a:lnTo>
                  <a:lnTo>
                    <a:pt x="2018" y="76"/>
                  </a:lnTo>
                  <a:lnTo>
                    <a:pt x="2119" y="66"/>
                  </a:lnTo>
                  <a:lnTo>
                    <a:pt x="2220" y="57"/>
                  </a:lnTo>
                  <a:lnTo>
                    <a:pt x="2321" y="49"/>
                  </a:lnTo>
                  <a:lnTo>
                    <a:pt x="2422" y="42"/>
                  </a:lnTo>
                  <a:lnTo>
                    <a:pt x="2523" y="36"/>
                  </a:lnTo>
                  <a:lnTo>
                    <a:pt x="2624" y="31"/>
                  </a:lnTo>
                  <a:lnTo>
                    <a:pt x="2725" y="26"/>
                  </a:lnTo>
                  <a:lnTo>
                    <a:pt x="2825" y="22"/>
                  </a:lnTo>
                  <a:lnTo>
                    <a:pt x="2927" y="19"/>
                  </a:lnTo>
                  <a:lnTo>
                    <a:pt x="3028" y="16"/>
                  </a:lnTo>
                  <a:lnTo>
                    <a:pt x="3128" y="13"/>
                  </a:lnTo>
                  <a:lnTo>
                    <a:pt x="3229" y="11"/>
                  </a:lnTo>
                  <a:lnTo>
                    <a:pt x="3330" y="9"/>
                  </a:lnTo>
                  <a:lnTo>
                    <a:pt x="3431" y="6"/>
                  </a:lnTo>
                  <a:lnTo>
                    <a:pt x="3532" y="5"/>
                  </a:lnTo>
                  <a:lnTo>
                    <a:pt x="3633" y="3"/>
                  </a:lnTo>
                  <a:lnTo>
                    <a:pt x="3734" y="2"/>
                  </a:lnTo>
                  <a:lnTo>
                    <a:pt x="3835" y="1"/>
                  </a:lnTo>
                  <a:lnTo>
                    <a:pt x="3936" y="0"/>
                  </a:lnTo>
                </a:path>
              </a:pathLst>
            </a:custGeom>
            <a:noFill/>
            <a:ln w="666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89"/>
            <p:cNvSpPr>
              <a:spLocks/>
            </p:cNvSpPr>
            <p:nvPr/>
          </p:nvSpPr>
          <p:spPr bwMode="auto">
            <a:xfrm>
              <a:off x="1038" y="1588"/>
              <a:ext cx="3936" cy="1614"/>
            </a:xfrm>
            <a:custGeom>
              <a:avLst/>
              <a:gdLst>
                <a:gd name="T0" fmla="*/ 0 w 3936"/>
                <a:gd name="T1" fmla="*/ 1614 h 1614"/>
                <a:gd name="T2" fmla="*/ 101 w 3936"/>
                <a:gd name="T3" fmla="*/ 1182 h 1614"/>
                <a:gd name="T4" fmla="*/ 202 w 3936"/>
                <a:gd name="T5" fmla="*/ 919 h 1614"/>
                <a:gd name="T6" fmla="*/ 303 w 3936"/>
                <a:gd name="T7" fmla="*/ 742 h 1614"/>
                <a:gd name="T8" fmla="*/ 404 w 3936"/>
                <a:gd name="T9" fmla="*/ 615 h 1614"/>
                <a:gd name="T10" fmla="*/ 505 w 3936"/>
                <a:gd name="T11" fmla="*/ 519 h 1614"/>
                <a:gd name="T12" fmla="*/ 606 w 3936"/>
                <a:gd name="T13" fmla="*/ 444 h 1614"/>
                <a:gd name="T14" fmla="*/ 707 w 3936"/>
                <a:gd name="T15" fmla="*/ 384 h 1614"/>
                <a:gd name="T16" fmla="*/ 808 w 3936"/>
                <a:gd name="T17" fmla="*/ 335 h 1614"/>
                <a:gd name="T18" fmla="*/ 909 w 3936"/>
                <a:gd name="T19" fmla="*/ 294 h 1614"/>
                <a:gd name="T20" fmla="*/ 1009 w 3936"/>
                <a:gd name="T21" fmla="*/ 259 h 1614"/>
                <a:gd name="T22" fmla="*/ 1110 w 3936"/>
                <a:gd name="T23" fmla="*/ 229 h 1614"/>
                <a:gd name="T24" fmla="*/ 1211 w 3936"/>
                <a:gd name="T25" fmla="*/ 203 h 1614"/>
                <a:gd name="T26" fmla="*/ 1312 w 3936"/>
                <a:gd name="T27" fmla="*/ 180 h 1614"/>
                <a:gd name="T28" fmla="*/ 1413 w 3936"/>
                <a:gd name="T29" fmla="*/ 160 h 1614"/>
                <a:gd name="T30" fmla="*/ 1514 w 3936"/>
                <a:gd name="T31" fmla="*/ 143 h 1614"/>
                <a:gd name="T32" fmla="*/ 1615 w 3936"/>
                <a:gd name="T33" fmla="*/ 126 h 1614"/>
                <a:gd name="T34" fmla="*/ 1716 w 3936"/>
                <a:gd name="T35" fmla="*/ 112 h 1614"/>
                <a:gd name="T36" fmla="*/ 1817 w 3936"/>
                <a:gd name="T37" fmla="*/ 99 h 1614"/>
                <a:gd name="T38" fmla="*/ 1917 w 3936"/>
                <a:gd name="T39" fmla="*/ 87 h 1614"/>
                <a:gd name="T40" fmla="*/ 2018 w 3936"/>
                <a:gd name="T41" fmla="*/ 76 h 1614"/>
                <a:gd name="T42" fmla="*/ 2119 w 3936"/>
                <a:gd name="T43" fmla="*/ 66 h 1614"/>
                <a:gd name="T44" fmla="*/ 2220 w 3936"/>
                <a:gd name="T45" fmla="*/ 57 h 1614"/>
                <a:gd name="T46" fmla="*/ 2321 w 3936"/>
                <a:gd name="T47" fmla="*/ 49 h 1614"/>
                <a:gd name="T48" fmla="*/ 2422 w 3936"/>
                <a:gd name="T49" fmla="*/ 42 h 1614"/>
                <a:gd name="T50" fmla="*/ 2523 w 3936"/>
                <a:gd name="T51" fmla="*/ 36 h 1614"/>
                <a:gd name="T52" fmla="*/ 2624 w 3936"/>
                <a:gd name="T53" fmla="*/ 31 h 1614"/>
                <a:gd name="T54" fmla="*/ 2725 w 3936"/>
                <a:gd name="T55" fmla="*/ 26 h 1614"/>
                <a:gd name="T56" fmla="*/ 2825 w 3936"/>
                <a:gd name="T57" fmla="*/ 22 h 1614"/>
                <a:gd name="T58" fmla="*/ 2927 w 3936"/>
                <a:gd name="T59" fmla="*/ 19 h 1614"/>
                <a:gd name="T60" fmla="*/ 3028 w 3936"/>
                <a:gd name="T61" fmla="*/ 16 h 1614"/>
                <a:gd name="T62" fmla="*/ 3128 w 3936"/>
                <a:gd name="T63" fmla="*/ 13 h 1614"/>
                <a:gd name="T64" fmla="*/ 3229 w 3936"/>
                <a:gd name="T65" fmla="*/ 11 h 1614"/>
                <a:gd name="T66" fmla="*/ 3330 w 3936"/>
                <a:gd name="T67" fmla="*/ 9 h 1614"/>
                <a:gd name="T68" fmla="*/ 3431 w 3936"/>
                <a:gd name="T69" fmla="*/ 6 h 1614"/>
                <a:gd name="T70" fmla="*/ 3532 w 3936"/>
                <a:gd name="T71" fmla="*/ 5 h 1614"/>
                <a:gd name="T72" fmla="*/ 3633 w 3936"/>
                <a:gd name="T73" fmla="*/ 3 h 1614"/>
                <a:gd name="T74" fmla="*/ 3734 w 3936"/>
                <a:gd name="T75" fmla="*/ 2 h 1614"/>
                <a:gd name="T76" fmla="*/ 3835 w 3936"/>
                <a:gd name="T77" fmla="*/ 1 h 1614"/>
                <a:gd name="T78" fmla="*/ 3936 w 3936"/>
                <a:gd name="T79" fmla="*/ 0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36" h="1614">
                  <a:moveTo>
                    <a:pt x="0" y="1614"/>
                  </a:moveTo>
                  <a:lnTo>
                    <a:pt x="101" y="1182"/>
                  </a:lnTo>
                  <a:lnTo>
                    <a:pt x="202" y="919"/>
                  </a:lnTo>
                  <a:lnTo>
                    <a:pt x="303" y="742"/>
                  </a:lnTo>
                  <a:lnTo>
                    <a:pt x="404" y="615"/>
                  </a:lnTo>
                  <a:lnTo>
                    <a:pt x="505" y="519"/>
                  </a:lnTo>
                  <a:lnTo>
                    <a:pt x="606" y="444"/>
                  </a:lnTo>
                  <a:lnTo>
                    <a:pt x="707" y="384"/>
                  </a:lnTo>
                  <a:lnTo>
                    <a:pt x="808" y="335"/>
                  </a:lnTo>
                  <a:lnTo>
                    <a:pt x="909" y="294"/>
                  </a:lnTo>
                  <a:lnTo>
                    <a:pt x="1009" y="259"/>
                  </a:lnTo>
                  <a:lnTo>
                    <a:pt x="1110" y="229"/>
                  </a:lnTo>
                  <a:lnTo>
                    <a:pt x="1211" y="203"/>
                  </a:lnTo>
                  <a:lnTo>
                    <a:pt x="1312" y="180"/>
                  </a:lnTo>
                  <a:lnTo>
                    <a:pt x="1413" y="160"/>
                  </a:lnTo>
                  <a:lnTo>
                    <a:pt x="1514" y="143"/>
                  </a:lnTo>
                  <a:lnTo>
                    <a:pt x="1615" y="126"/>
                  </a:lnTo>
                  <a:lnTo>
                    <a:pt x="1716" y="112"/>
                  </a:lnTo>
                  <a:lnTo>
                    <a:pt x="1817" y="99"/>
                  </a:lnTo>
                  <a:lnTo>
                    <a:pt x="1917" y="87"/>
                  </a:lnTo>
                  <a:lnTo>
                    <a:pt x="2018" y="76"/>
                  </a:lnTo>
                  <a:lnTo>
                    <a:pt x="2119" y="66"/>
                  </a:lnTo>
                  <a:lnTo>
                    <a:pt x="2220" y="57"/>
                  </a:lnTo>
                  <a:lnTo>
                    <a:pt x="2321" y="49"/>
                  </a:lnTo>
                  <a:lnTo>
                    <a:pt x="2422" y="42"/>
                  </a:lnTo>
                  <a:lnTo>
                    <a:pt x="2523" y="36"/>
                  </a:lnTo>
                  <a:lnTo>
                    <a:pt x="2624" y="31"/>
                  </a:lnTo>
                  <a:lnTo>
                    <a:pt x="2725" y="26"/>
                  </a:lnTo>
                  <a:lnTo>
                    <a:pt x="2825" y="22"/>
                  </a:lnTo>
                  <a:lnTo>
                    <a:pt x="2927" y="19"/>
                  </a:lnTo>
                  <a:lnTo>
                    <a:pt x="3028" y="16"/>
                  </a:lnTo>
                  <a:lnTo>
                    <a:pt x="3128" y="13"/>
                  </a:lnTo>
                  <a:lnTo>
                    <a:pt x="3229" y="11"/>
                  </a:lnTo>
                  <a:lnTo>
                    <a:pt x="3330" y="9"/>
                  </a:lnTo>
                  <a:lnTo>
                    <a:pt x="3431" y="6"/>
                  </a:lnTo>
                  <a:lnTo>
                    <a:pt x="3532" y="5"/>
                  </a:lnTo>
                  <a:lnTo>
                    <a:pt x="3633" y="3"/>
                  </a:lnTo>
                  <a:lnTo>
                    <a:pt x="3734" y="2"/>
                  </a:lnTo>
                  <a:lnTo>
                    <a:pt x="3835" y="1"/>
                  </a:lnTo>
                  <a:lnTo>
                    <a:pt x="3936" y="0"/>
                  </a:lnTo>
                </a:path>
              </a:pathLst>
            </a:custGeom>
            <a:noFill/>
            <a:ln w="44450" cap="rnd">
              <a:solidFill>
                <a:srgbClr val="36609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90"/>
            <p:cNvSpPr>
              <a:spLocks/>
            </p:cNvSpPr>
            <p:nvPr/>
          </p:nvSpPr>
          <p:spPr bwMode="auto">
            <a:xfrm>
              <a:off x="1038" y="1915"/>
              <a:ext cx="3936" cy="1290"/>
            </a:xfrm>
            <a:custGeom>
              <a:avLst/>
              <a:gdLst>
                <a:gd name="T0" fmla="*/ 0 w 3936"/>
                <a:gd name="T1" fmla="*/ 1290 h 1290"/>
                <a:gd name="T2" fmla="*/ 101 w 3936"/>
                <a:gd name="T3" fmla="*/ 859 h 1290"/>
                <a:gd name="T4" fmla="*/ 202 w 3936"/>
                <a:gd name="T5" fmla="*/ 597 h 1290"/>
                <a:gd name="T6" fmla="*/ 303 w 3936"/>
                <a:gd name="T7" fmla="*/ 420 h 1290"/>
                <a:gd name="T8" fmla="*/ 404 w 3936"/>
                <a:gd name="T9" fmla="*/ 294 h 1290"/>
                <a:gd name="T10" fmla="*/ 505 w 3936"/>
                <a:gd name="T11" fmla="*/ 199 h 1290"/>
                <a:gd name="T12" fmla="*/ 606 w 3936"/>
                <a:gd name="T13" fmla="*/ 127 h 1290"/>
                <a:gd name="T14" fmla="*/ 707 w 3936"/>
                <a:gd name="T15" fmla="*/ 70 h 1290"/>
                <a:gd name="T16" fmla="*/ 808 w 3936"/>
                <a:gd name="T17" fmla="*/ 26 h 1290"/>
                <a:gd name="T18" fmla="*/ 909 w 3936"/>
                <a:gd name="T19" fmla="*/ 0 h 1290"/>
                <a:gd name="T20" fmla="*/ 1009 w 3936"/>
                <a:gd name="T21" fmla="*/ 9 h 1290"/>
                <a:gd name="T22" fmla="*/ 1110 w 3936"/>
                <a:gd name="T23" fmla="*/ 58 h 1290"/>
                <a:gd name="T24" fmla="*/ 1211 w 3936"/>
                <a:gd name="T25" fmla="*/ 117 h 1290"/>
                <a:gd name="T26" fmla="*/ 1312 w 3936"/>
                <a:gd name="T27" fmla="*/ 174 h 1290"/>
                <a:gd name="T28" fmla="*/ 1413 w 3936"/>
                <a:gd name="T29" fmla="*/ 226 h 1290"/>
                <a:gd name="T30" fmla="*/ 1514 w 3936"/>
                <a:gd name="T31" fmla="*/ 272 h 1290"/>
                <a:gd name="T32" fmla="*/ 1615 w 3936"/>
                <a:gd name="T33" fmla="*/ 313 h 1290"/>
                <a:gd name="T34" fmla="*/ 1716 w 3936"/>
                <a:gd name="T35" fmla="*/ 351 h 1290"/>
                <a:gd name="T36" fmla="*/ 1817 w 3936"/>
                <a:gd name="T37" fmla="*/ 385 h 1290"/>
                <a:gd name="T38" fmla="*/ 1917 w 3936"/>
                <a:gd name="T39" fmla="*/ 416 h 1290"/>
                <a:gd name="T40" fmla="*/ 2018 w 3936"/>
                <a:gd name="T41" fmla="*/ 443 h 1290"/>
                <a:gd name="T42" fmla="*/ 2119 w 3936"/>
                <a:gd name="T43" fmla="*/ 468 h 1290"/>
                <a:gd name="T44" fmla="*/ 2220 w 3936"/>
                <a:gd name="T45" fmla="*/ 488 h 1290"/>
                <a:gd name="T46" fmla="*/ 2321 w 3936"/>
                <a:gd name="T47" fmla="*/ 498 h 1290"/>
                <a:gd name="T48" fmla="*/ 2422 w 3936"/>
                <a:gd name="T49" fmla="*/ 496 h 1290"/>
                <a:gd name="T50" fmla="*/ 2523 w 3936"/>
                <a:gd name="T51" fmla="*/ 491 h 1290"/>
                <a:gd name="T52" fmla="*/ 2624 w 3936"/>
                <a:gd name="T53" fmla="*/ 485 h 1290"/>
                <a:gd name="T54" fmla="*/ 2725 w 3936"/>
                <a:gd name="T55" fmla="*/ 480 h 1290"/>
                <a:gd name="T56" fmla="*/ 2825 w 3936"/>
                <a:gd name="T57" fmla="*/ 475 h 1290"/>
                <a:gd name="T58" fmla="*/ 2927 w 3936"/>
                <a:gd name="T59" fmla="*/ 471 h 1290"/>
                <a:gd name="T60" fmla="*/ 3028 w 3936"/>
                <a:gd name="T61" fmla="*/ 467 h 1290"/>
                <a:gd name="T62" fmla="*/ 3128 w 3936"/>
                <a:gd name="T63" fmla="*/ 463 h 1290"/>
                <a:gd name="T64" fmla="*/ 3229 w 3936"/>
                <a:gd name="T65" fmla="*/ 461 h 1290"/>
                <a:gd name="T66" fmla="*/ 3330 w 3936"/>
                <a:gd name="T67" fmla="*/ 458 h 1290"/>
                <a:gd name="T68" fmla="*/ 3431 w 3936"/>
                <a:gd name="T69" fmla="*/ 455 h 1290"/>
                <a:gd name="T70" fmla="*/ 3532 w 3936"/>
                <a:gd name="T71" fmla="*/ 453 h 1290"/>
                <a:gd name="T72" fmla="*/ 3633 w 3936"/>
                <a:gd name="T73" fmla="*/ 451 h 1290"/>
                <a:gd name="T74" fmla="*/ 3734 w 3936"/>
                <a:gd name="T75" fmla="*/ 449 h 1290"/>
                <a:gd name="T76" fmla="*/ 3835 w 3936"/>
                <a:gd name="T77" fmla="*/ 448 h 1290"/>
                <a:gd name="T78" fmla="*/ 3936 w 3936"/>
                <a:gd name="T79" fmla="*/ 447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36" h="1290">
                  <a:moveTo>
                    <a:pt x="0" y="1290"/>
                  </a:moveTo>
                  <a:lnTo>
                    <a:pt x="101" y="859"/>
                  </a:lnTo>
                  <a:lnTo>
                    <a:pt x="202" y="597"/>
                  </a:lnTo>
                  <a:lnTo>
                    <a:pt x="303" y="420"/>
                  </a:lnTo>
                  <a:lnTo>
                    <a:pt x="404" y="294"/>
                  </a:lnTo>
                  <a:lnTo>
                    <a:pt x="505" y="199"/>
                  </a:lnTo>
                  <a:lnTo>
                    <a:pt x="606" y="127"/>
                  </a:lnTo>
                  <a:lnTo>
                    <a:pt x="707" y="70"/>
                  </a:lnTo>
                  <a:lnTo>
                    <a:pt x="808" y="26"/>
                  </a:lnTo>
                  <a:lnTo>
                    <a:pt x="909" y="0"/>
                  </a:lnTo>
                  <a:lnTo>
                    <a:pt x="1009" y="9"/>
                  </a:lnTo>
                  <a:lnTo>
                    <a:pt x="1110" y="58"/>
                  </a:lnTo>
                  <a:lnTo>
                    <a:pt x="1211" y="117"/>
                  </a:lnTo>
                  <a:lnTo>
                    <a:pt x="1312" y="174"/>
                  </a:lnTo>
                  <a:lnTo>
                    <a:pt x="1413" y="226"/>
                  </a:lnTo>
                  <a:lnTo>
                    <a:pt x="1514" y="272"/>
                  </a:lnTo>
                  <a:lnTo>
                    <a:pt x="1615" y="313"/>
                  </a:lnTo>
                  <a:lnTo>
                    <a:pt x="1716" y="351"/>
                  </a:lnTo>
                  <a:lnTo>
                    <a:pt x="1817" y="385"/>
                  </a:lnTo>
                  <a:lnTo>
                    <a:pt x="1917" y="416"/>
                  </a:lnTo>
                  <a:lnTo>
                    <a:pt x="2018" y="443"/>
                  </a:lnTo>
                  <a:lnTo>
                    <a:pt x="2119" y="468"/>
                  </a:lnTo>
                  <a:lnTo>
                    <a:pt x="2220" y="488"/>
                  </a:lnTo>
                  <a:lnTo>
                    <a:pt x="2321" y="498"/>
                  </a:lnTo>
                  <a:lnTo>
                    <a:pt x="2422" y="496"/>
                  </a:lnTo>
                  <a:lnTo>
                    <a:pt x="2523" y="491"/>
                  </a:lnTo>
                  <a:lnTo>
                    <a:pt x="2624" y="485"/>
                  </a:lnTo>
                  <a:lnTo>
                    <a:pt x="2725" y="480"/>
                  </a:lnTo>
                  <a:lnTo>
                    <a:pt x="2825" y="475"/>
                  </a:lnTo>
                  <a:lnTo>
                    <a:pt x="2927" y="471"/>
                  </a:lnTo>
                  <a:lnTo>
                    <a:pt x="3028" y="467"/>
                  </a:lnTo>
                  <a:lnTo>
                    <a:pt x="3128" y="463"/>
                  </a:lnTo>
                  <a:lnTo>
                    <a:pt x="3229" y="461"/>
                  </a:lnTo>
                  <a:lnTo>
                    <a:pt x="3330" y="458"/>
                  </a:lnTo>
                  <a:lnTo>
                    <a:pt x="3431" y="455"/>
                  </a:lnTo>
                  <a:lnTo>
                    <a:pt x="3532" y="453"/>
                  </a:lnTo>
                  <a:lnTo>
                    <a:pt x="3633" y="451"/>
                  </a:lnTo>
                  <a:lnTo>
                    <a:pt x="3734" y="449"/>
                  </a:lnTo>
                  <a:lnTo>
                    <a:pt x="3835" y="448"/>
                  </a:lnTo>
                  <a:lnTo>
                    <a:pt x="3936" y="447"/>
                  </a:lnTo>
                </a:path>
              </a:pathLst>
            </a:custGeom>
            <a:noFill/>
            <a:ln w="666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91"/>
            <p:cNvSpPr>
              <a:spLocks/>
            </p:cNvSpPr>
            <p:nvPr/>
          </p:nvSpPr>
          <p:spPr bwMode="auto">
            <a:xfrm>
              <a:off x="1038" y="1915"/>
              <a:ext cx="3936" cy="1290"/>
            </a:xfrm>
            <a:custGeom>
              <a:avLst/>
              <a:gdLst>
                <a:gd name="T0" fmla="*/ 0 w 3936"/>
                <a:gd name="T1" fmla="*/ 1290 h 1290"/>
                <a:gd name="T2" fmla="*/ 101 w 3936"/>
                <a:gd name="T3" fmla="*/ 859 h 1290"/>
                <a:gd name="T4" fmla="*/ 202 w 3936"/>
                <a:gd name="T5" fmla="*/ 597 h 1290"/>
                <a:gd name="T6" fmla="*/ 303 w 3936"/>
                <a:gd name="T7" fmla="*/ 420 h 1290"/>
                <a:gd name="T8" fmla="*/ 404 w 3936"/>
                <a:gd name="T9" fmla="*/ 294 h 1290"/>
                <a:gd name="T10" fmla="*/ 505 w 3936"/>
                <a:gd name="T11" fmla="*/ 199 h 1290"/>
                <a:gd name="T12" fmla="*/ 606 w 3936"/>
                <a:gd name="T13" fmla="*/ 127 h 1290"/>
                <a:gd name="T14" fmla="*/ 707 w 3936"/>
                <a:gd name="T15" fmla="*/ 70 h 1290"/>
                <a:gd name="T16" fmla="*/ 808 w 3936"/>
                <a:gd name="T17" fmla="*/ 26 h 1290"/>
                <a:gd name="T18" fmla="*/ 909 w 3936"/>
                <a:gd name="T19" fmla="*/ 0 h 1290"/>
                <a:gd name="T20" fmla="*/ 1009 w 3936"/>
                <a:gd name="T21" fmla="*/ 9 h 1290"/>
                <a:gd name="T22" fmla="*/ 1110 w 3936"/>
                <a:gd name="T23" fmla="*/ 58 h 1290"/>
                <a:gd name="T24" fmla="*/ 1211 w 3936"/>
                <a:gd name="T25" fmla="*/ 117 h 1290"/>
                <a:gd name="T26" fmla="*/ 1312 w 3936"/>
                <a:gd name="T27" fmla="*/ 174 h 1290"/>
                <a:gd name="T28" fmla="*/ 1413 w 3936"/>
                <a:gd name="T29" fmla="*/ 226 h 1290"/>
                <a:gd name="T30" fmla="*/ 1514 w 3936"/>
                <a:gd name="T31" fmla="*/ 272 h 1290"/>
                <a:gd name="T32" fmla="*/ 1615 w 3936"/>
                <a:gd name="T33" fmla="*/ 313 h 1290"/>
                <a:gd name="T34" fmla="*/ 1716 w 3936"/>
                <a:gd name="T35" fmla="*/ 351 h 1290"/>
                <a:gd name="T36" fmla="*/ 1817 w 3936"/>
                <a:gd name="T37" fmla="*/ 385 h 1290"/>
                <a:gd name="T38" fmla="*/ 1917 w 3936"/>
                <a:gd name="T39" fmla="*/ 416 h 1290"/>
                <a:gd name="T40" fmla="*/ 2018 w 3936"/>
                <a:gd name="T41" fmla="*/ 443 h 1290"/>
                <a:gd name="T42" fmla="*/ 2119 w 3936"/>
                <a:gd name="T43" fmla="*/ 468 h 1290"/>
                <a:gd name="T44" fmla="*/ 2220 w 3936"/>
                <a:gd name="T45" fmla="*/ 488 h 1290"/>
                <a:gd name="T46" fmla="*/ 2321 w 3936"/>
                <a:gd name="T47" fmla="*/ 498 h 1290"/>
                <a:gd name="T48" fmla="*/ 2422 w 3936"/>
                <a:gd name="T49" fmla="*/ 496 h 1290"/>
                <a:gd name="T50" fmla="*/ 2523 w 3936"/>
                <a:gd name="T51" fmla="*/ 491 h 1290"/>
                <a:gd name="T52" fmla="*/ 2624 w 3936"/>
                <a:gd name="T53" fmla="*/ 485 h 1290"/>
                <a:gd name="T54" fmla="*/ 2725 w 3936"/>
                <a:gd name="T55" fmla="*/ 480 h 1290"/>
                <a:gd name="T56" fmla="*/ 2825 w 3936"/>
                <a:gd name="T57" fmla="*/ 475 h 1290"/>
                <a:gd name="T58" fmla="*/ 2927 w 3936"/>
                <a:gd name="T59" fmla="*/ 471 h 1290"/>
                <a:gd name="T60" fmla="*/ 3028 w 3936"/>
                <a:gd name="T61" fmla="*/ 467 h 1290"/>
                <a:gd name="T62" fmla="*/ 3128 w 3936"/>
                <a:gd name="T63" fmla="*/ 463 h 1290"/>
                <a:gd name="T64" fmla="*/ 3229 w 3936"/>
                <a:gd name="T65" fmla="*/ 461 h 1290"/>
                <a:gd name="T66" fmla="*/ 3330 w 3936"/>
                <a:gd name="T67" fmla="*/ 458 h 1290"/>
                <a:gd name="T68" fmla="*/ 3431 w 3936"/>
                <a:gd name="T69" fmla="*/ 455 h 1290"/>
                <a:gd name="T70" fmla="*/ 3532 w 3936"/>
                <a:gd name="T71" fmla="*/ 453 h 1290"/>
                <a:gd name="T72" fmla="*/ 3633 w 3936"/>
                <a:gd name="T73" fmla="*/ 451 h 1290"/>
                <a:gd name="T74" fmla="*/ 3734 w 3936"/>
                <a:gd name="T75" fmla="*/ 449 h 1290"/>
                <a:gd name="T76" fmla="*/ 3835 w 3936"/>
                <a:gd name="T77" fmla="*/ 448 h 1290"/>
                <a:gd name="T78" fmla="*/ 3936 w 3936"/>
                <a:gd name="T79" fmla="*/ 447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36" h="1290">
                  <a:moveTo>
                    <a:pt x="0" y="1290"/>
                  </a:moveTo>
                  <a:lnTo>
                    <a:pt x="101" y="859"/>
                  </a:lnTo>
                  <a:lnTo>
                    <a:pt x="202" y="597"/>
                  </a:lnTo>
                  <a:lnTo>
                    <a:pt x="303" y="420"/>
                  </a:lnTo>
                  <a:lnTo>
                    <a:pt x="404" y="294"/>
                  </a:lnTo>
                  <a:lnTo>
                    <a:pt x="505" y="199"/>
                  </a:lnTo>
                  <a:lnTo>
                    <a:pt x="606" y="127"/>
                  </a:lnTo>
                  <a:lnTo>
                    <a:pt x="707" y="70"/>
                  </a:lnTo>
                  <a:lnTo>
                    <a:pt x="808" y="26"/>
                  </a:lnTo>
                  <a:lnTo>
                    <a:pt x="909" y="0"/>
                  </a:lnTo>
                  <a:lnTo>
                    <a:pt x="1009" y="9"/>
                  </a:lnTo>
                  <a:lnTo>
                    <a:pt x="1110" y="58"/>
                  </a:lnTo>
                  <a:lnTo>
                    <a:pt x="1211" y="117"/>
                  </a:lnTo>
                  <a:lnTo>
                    <a:pt x="1312" y="174"/>
                  </a:lnTo>
                  <a:lnTo>
                    <a:pt x="1413" y="226"/>
                  </a:lnTo>
                  <a:lnTo>
                    <a:pt x="1514" y="272"/>
                  </a:lnTo>
                  <a:lnTo>
                    <a:pt x="1615" y="313"/>
                  </a:lnTo>
                  <a:lnTo>
                    <a:pt x="1716" y="351"/>
                  </a:lnTo>
                  <a:lnTo>
                    <a:pt x="1817" y="385"/>
                  </a:lnTo>
                  <a:lnTo>
                    <a:pt x="1917" y="416"/>
                  </a:lnTo>
                  <a:lnTo>
                    <a:pt x="2018" y="443"/>
                  </a:lnTo>
                  <a:lnTo>
                    <a:pt x="2119" y="468"/>
                  </a:lnTo>
                  <a:lnTo>
                    <a:pt x="2220" y="488"/>
                  </a:lnTo>
                  <a:lnTo>
                    <a:pt x="2321" y="498"/>
                  </a:lnTo>
                  <a:lnTo>
                    <a:pt x="2422" y="496"/>
                  </a:lnTo>
                  <a:lnTo>
                    <a:pt x="2523" y="491"/>
                  </a:lnTo>
                  <a:lnTo>
                    <a:pt x="2624" y="485"/>
                  </a:lnTo>
                  <a:lnTo>
                    <a:pt x="2725" y="480"/>
                  </a:lnTo>
                  <a:lnTo>
                    <a:pt x="2825" y="475"/>
                  </a:lnTo>
                  <a:lnTo>
                    <a:pt x="2927" y="471"/>
                  </a:lnTo>
                  <a:lnTo>
                    <a:pt x="3028" y="467"/>
                  </a:lnTo>
                  <a:lnTo>
                    <a:pt x="3128" y="463"/>
                  </a:lnTo>
                  <a:lnTo>
                    <a:pt x="3229" y="461"/>
                  </a:lnTo>
                  <a:lnTo>
                    <a:pt x="3330" y="458"/>
                  </a:lnTo>
                  <a:lnTo>
                    <a:pt x="3431" y="455"/>
                  </a:lnTo>
                  <a:lnTo>
                    <a:pt x="3532" y="453"/>
                  </a:lnTo>
                  <a:lnTo>
                    <a:pt x="3633" y="451"/>
                  </a:lnTo>
                  <a:lnTo>
                    <a:pt x="3734" y="449"/>
                  </a:lnTo>
                  <a:lnTo>
                    <a:pt x="3835" y="448"/>
                  </a:lnTo>
                  <a:lnTo>
                    <a:pt x="3936" y="447"/>
                  </a:lnTo>
                </a:path>
              </a:pathLst>
            </a:custGeom>
            <a:noFill/>
            <a:ln w="44450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92"/>
            <p:cNvSpPr>
              <a:spLocks/>
            </p:cNvSpPr>
            <p:nvPr/>
          </p:nvSpPr>
          <p:spPr bwMode="auto">
            <a:xfrm>
              <a:off x="1038" y="1424"/>
              <a:ext cx="3936" cy="0"/>
            </a:xfrm>
            <a:custGeom>
              <a:avLst/>
              <a:gdLst>
                <a:gd name="T0" fmla="*/ 0 w 3936"/>
                <a:gd name="T1" fmla="*/ 101 w 3936"/>
                <a:gd name="T2" fmla="*/ 202 w 3936"/>
                <a:gd name="T3" fmla="*/ 303 w 3936"/>
                <a:gd name="T4" fmla="*/ 404 w 3936"/>
                <a:gd name="T5" fmla="*/ 505 w 3936"/>
                <a:gd name="T6" fmla="*/ 606 w 3936"/>
                <a:gd name="T7" fmla="*/ 707 w 3936"/>
                <a:gd name="T8" fmla="*/ 808 w 3936"/>
                <a:gd name="T9" fmla="*/ 909 w 3936"/>
                <a:gd name="T10" fmla="*/ 1009 w 3936"/>
                <a:gd name="T11" fmla="*/ 1110 w 3936"/>
                <a:gd name="T12" fmla="*/ 1211 w 3936"/>
                <a:gd name="T13" fmla="*/ 1312 w 3936"/>
                <a:gd name="T14" fmla="*/ 1413 w 3936"/>
                <a:gd name="T15" fmla="*/ 1514 w 3936"/>
                <a:gd name="T16" fmla="*/ 1615 w 3936"/>
                <a:gd name="T17" fmla="*/ 1716 w 3936"/>
                <a:gd name="T18" fmla="*/ 1817 w 3936"/>
                <a:gd name="T19" fmla="*/ 1917 w 3936"/>
                <a:gd name="T20" fmla="*/ 2018 w 3936"/>
                <a:gd name="T21" fmla="*/ 2119 w 3936"/>
                <a:gd name="T22" fmla="*/ 2220 w 3936"/>
                <a:gd name="T23" fmla="*/ 2321 w 3936"/>
                <a:gd name="T24" fmla="*/ 2422 w 3936"/>
                <a:gd name="T25" fmla="*/ 2523 w 3936"/>
                <a:gd name="T26" fmla="*/ 2624 w 3936"/>
                <a:gd name="T27" fmla="*/ 2725 w 3936"/>
                <a:gd name="T28" fmla="*/ 2825 w 3936"/>
                <a:gd name="T29" fmla="*/ 2927 w 3936"/>
                <a:gd name="T30" fmla="*/ 3028 w 3936"/>
                <a:gd name="T31" fmla="*/ 3128 w 3936"/>
                <a:gd name="T32" fmla="*/ 3229 w 3936"/>
                <a:gd name="T33" fmla="*/ 3330 w 3936"/>
                <a:gd name="T34" fmla="*/ 3431 w 3936"/>
                <a:gd name="T35" fmla="*/ 3532 w 3936"/>
                <a:gd name="T36" fmla="*/ 3633 w 3936"/>
                <a:gd name="T37" fmla="*/ 3734 w 3936"/>
                <a:gd name="T38" fmla="*/ 3835 w 3936"/>
                <a:gd name="T39" fmla="*/ 3936 w 393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</a:cxnLst>
              <a:rect l="0" t="0" r="r" b="b"/>
              <a:pathLst>
                <a:path w="3936">
                  <a:moveTo>
                    <a:pt x="0" y="0"/>
                  </a:moveTo>
                  <a:lnTo>
                    <a:pt x="101" y="0"/>
                  </a:lnTo>
                  <a:lnTo>
                    <a:pt x="202" y="0"/>
                  </a:lnTo>
                  <a:lnTo>
                    <a:pt x="303" y="0"/>
                  </a:lnTo>
                  <a:lnTo>
                    <a:pt x="404" y="0"/>
                  </a:lnTo>
                  <a:lnTo>
                    <a:pt x="505" y="0"/>
                  </a:lnTo>
                  <a:lnTo>
                    <a:pt x="606" y="0"/>
                  </a:lnTo>
                  <a:lnTo>
                    <a:pt x="707" y="0"/>
                  </a:lnTo>
                  <a:lnTo>
                    <a:pt x="808" y="0"/>
                  </a:lnTo>
                  <a:lnTo>
                    <a:pt x="909" y="0"/>
                  </a:lnTo>
                  <a:lnTo>
                    <a:pt x="1009" y="0"/>
                  </a:lnTo>
                  <a:lnTo>
                    <a:pt x="1110" y="0"/>
                  </a:lnTo>
                  <a:lnTo>
                    <a:pt x="1211" y="0"/>
                  </a:lnTo>
                  <a:lnTo>
                    <a:pt x="1312" y="0"/>
                  </a:lnTo>
                  <a:lnTo>
                    <a:pt x="1413" y="0"/>
                  </a:lnTo>
                  <a:lnTo>
                    <a:pt x="1514" y="0"/>
                  </a:lnTo>
                  <a:lnTo>
                    <a:pt x="1615" y="0"/>
                  </a:lnTo>
                  <a:lnTo>
                    <a:pt x="1716" y="0"/>
                  </a:lnTo>
                  <a:lnTo>
                    <a:pt x="1817" y="0"/>
                  </a:lnTo>
                  <a:lnTo>
                    <a:pt x="1917" y="0"/>
                  </a:lnTo>
                  <a:lnTo>
                    <a:pt x="2018" y="0"/>
                  </a:lnTo>
                  <a:lnTo>
                    <a:pt x="2119" y="0"/>
                  </a:lnTo>
                  <a:lnTo>
                    <a:pt x="2220" y="0"/>
                  </a:lnTo>
                  <a:lnTo>
                    <a:pt x="2321" y="0"/>
                  </a:lnTo>
                  <a:lnTo>
                    <a:pt x="2422" y="0"/>
                  </a:lnTo>
                  <a:lnTo>
                    <a:pt x="2523" y="0"/>
                  </a:lnTo>
                  <a:lnTo>
                    <a:pt x="2624" y="0"/>
                  </a:lnTo>
                  <a:lnTo>
                    <a:pt x="2725" y="0"/>
                  </a:lnTo>
                  <a:lnTo>
                    <a:pt x="2825" y="0"/>
                  </a:lnTo>
                  <a:lnTo>
                    <a:pt x="2927" y="0"/>
                  </a:lnTo>
                  <a:lnTo>
                    <a:pt x="3028" y="0"/>
                  </a:lnTo>
                  <a:lnTo>
                    <a:pt x="3128" y="0"/>
                  </a:lnTo>
                  <a:lnTo>
                    <a:pt x="3229" y="0"/>
                  </a:lnTo>
                  <a:lnTo>
                    <a:pt x="3330" y="0"/>
                  </a:lnTo>
                  <a:lnTo>
                    <a:pt x="3431" y="0"/>
                  </a:lnTo>
                  <a:lnTo>
                    <a:pt x="3532" y="0"/>
                  </a:lnTo>
                  <a:lnTo>
                    <a:pt x="3633" y="0"/>
                  </a:lnTo>
                  <a:lnTo>
                    <a:pt x="3734" y="0"/>
                  </a:lnTo>
                  <a:lnTo>
                    <a:pt x="3835" y="0"/>
                  </a:lnTo>
                  <a:lnTo>
                    <a:pt x="3936" y="0"/>
                  </a:lnTo>
                </a:path>
              </a:pathLst>
            </a:custGeom>
            <a:noFill/>
            <a:ln w="666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93"/>
            <p:cNvSpPr>
              <a:spLocks/>
            </p:cNvSpPr>
            <p:nvPr/>
          </p:nvSpPr>
          <p:spPr bwMode="auto">
            <a:xfrm>
              <a:off x="1038" y="1424"/>
              <a:ext cx="3936" cy="0"/>
            </a:xfrm>
            <a:custGeom>
              <a:avLst/>
              <a:gdLst>
                <a:gd name="T0" fmla="*/ 0 w 3936"/>
                <a:gd name="T1" fmla="*/ 101 w 3936"/>
                <a:gd name="T2" fmla="*/ 202 w 3936"/>
                <a:gd name="T3" fmla="*/ 303 w 3936"/>
                <a:gd name="T4" fmla="*/ 404 w 3936"/>
                <a:gd name="T5" fmla="*/ 505 w 3936"/>
                <a:gd name="T6" fmla="*/ 606 w 3936"/>
                <a:gd name="T7" fmla="*/ 707 w 3936"/>
                <a:gd name="T8" fmla="*/ 808 w 3936"/>
                <a:gd name="T9" fmla="*/ 909 w 3936"/>
                <a:gd name="T10" fmla="*/ 1009 w 3936"/>
                <a:gd name="T11" fmla="*/ 1110 w 3936"/>
                <a:gd name="T12" fmla="*/ 1211 w 3936"/>
                <a:gd name="T13" fmla="*/ 1312 w 3936"/>
                <a:gd name="T14" fmla="*/ 1413 w 3936"/>
                <a:gd name="T15" fmla="*/ 1514 w 3936"/>
                <a:gd name="T16" fmla="*/ 1615 w 3936"/>
                <a:gd name="T17" fmla="*/ 1716 w 3936"/>
                <a:gd name="T18" fmla="*/ 1817 w 3936"/>
                <a:gd name="T19" fmla="*/ 1917 w 3936"/>
                <a:gd name="T20" fmla="*/ 2018 w 3936"/>
                <a:gd name="T21" fmla="*/ 2119 w 3936"/>
                <a:gd name="T22" fmla="*/ 2220 w 3936"/>
                <a:gd name="T23" fmla="*/ 2321 w 3936"/>
                <a:gd name="T24" fmla="*/ 2422 w 3936"/>
                <a:gd name="T25" fmla="*/ 2523 w 3936"/>
                <a:gd name="T26" fmla="*/ 2624 w 3936"/>
                <a:gd name="T27" fmla="*/ 2725 w 3936"/>
                <a:gd name="T28" fmla="*/ 2825 w 3936"/>
                <a:gd name="T29" fmla="*/ 2927 w 3936"/>
                <a:gd name="T30" fmla="*/ 3028 w 3936"/>
                <a:gd name="T31" fmla="*/ 3128 w 3936"/>
                <a:gd name="T32" fmla="*/ 3229 w 3936"/>
                <a:gd name="T33" fmla="*/ 3330 w 3936"/>
                <a:gd name="T34" fmla="*/ 3431 w 3936"/>
                <a:gd name="T35" fmla="*/ 3532 w 3936"/>
                <a:gd name="T36" fmla="*/ 3633 w 3936"/>
                <a:gd name="T37" fmla="*/ 3734 w 3936"/>
                <a:gd name="T38" fmla="*/ 3835 w 3936"/>
                <a:gd name="T39" fmla="*/ 3936 w 393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</a:cxnLst>
              <a:rect l="0" t="0" r="r" b="b"/>
              <a:pathLst>
                <a:path w="3936">
                  <a:moveTo>
                    <a:pt x="0" y="0"/>
                  </a:moveTo>
                  <a:lnTo>
                    <a:pt x="101" y="0"/>
                  </a:lnTo>
                  <a:lnTo>
                    <a:pt x="202" y="0"/>
                  </a:lnTo>
                  <a:lnTo>
                    <a:pt x="303" y="0"/>
                  </a:lnTo>
                  <a:lnTo>
                    <a:pt x="404" y="0"/>
                  </a:lnTo>
                  <a:lnTo>
                    <a:pt x="505" y="0"/>
                  </a:lnTo>
                  <a:lnTo>
                    <a:pt x="606" y="0"/>
                  </a:lnTo>
                  <a:lnTo>
                    <a:pt x="707" y="0"/>
                  </a:lnTo>
                  <a:lnTo>
                    <a:pt x="808" y="0"/>
                  </a:lnTo>
                  <a:lnTo>
                    <a:pt x="909" y="0"/>
                  </a:lnTo>
                  <a:lnTo>
                    <a:pt x="1009" y="0"/>
                  </a:lnTo>
                  <a:lnTo>
                    <a:pt x="1110" y="0"/>
                  </a:lnTo>
                  <a:lnTo>
                    <a:pt x="1211" y="0"/>
                  </a:lnTo>
                  <a:lnTo>
                    <a:pt x="1312" y="0"/>
                  </a:lnTo>
                  <a:lnTo>
                    <a:pt x="1413" y="0"/>
                  </a:lnTo>
                  <a:lnTo>
                    <a:pt x="1514" y="0"/>
                  </a:lnTo>
                  <a:lnTo>
                    <a:pt x="1615" y="0"/>
                  </a:lnTo>
                  <a:lnTo>
                    <a:pt x="1716" y="0"/>
                  </a:lnTo>
                  <a:lnTo>
                    <a:pt x="1817" y="0"/>
                  </a:lnTo>
                  <a:lnTo>
                    <a:pt x="1917" y="0"/>
                  </a:lnTo>
                  <a:lnTo>
                    <a:pt x="2018" y="0"/>
                  </a:lnTo>
                  <a:lnTo>
                    <a:pt x="2119" y="0"/>
                  </a:lnTo>
                  <a:lnTo>
                    <a:pt x="2220" y="0"/>
                  </a:lnTo>
                  <a:lnTo>
                    <a:pt x="2321" y="0"/>
                  </a:lnTo>
                  <a:lnTo>
                    <a:pt x="2422" y="0"/>
                  </a:lnTo>
                  <a:lnTo>
                    <a:pt x="2523" y="0"/>
                  </a:lnTo>
                  <a:lnTo>
                    <a:pt x="2624" y="0"/>
                  </a:lnTo>
                  <a:lnTo>
                    <a:pt x="2725" y="0"/>
                  </a:lnTo>
                  <a:lnTo>
                    <a:pt x="2825" y="0"/>
                  </a:lnTo>
                  <a:lnTo>
                    <a:pt x="2927" y="0"/>
                  </a:lnTo>
                  <a:lnTo>
                    <a:pt x="3028" y="0"/>
                  </a:lnTo>
                  <a:lnTo>
                    <a:pt x="3128" y="0"/>
                  </a:lnTo>
                  <a:lnTo>
                    <a:pt x="3229" y="0"/>
                  </a:lnTo>
                  <a:lnTo>
                    <a:pt x="3330" y="0"/>
                  </a:lnTo>
                  <a:lnTo>
                    <a:pt x="3431" y="0"/>
                  </a:lnTo>
                  <a:lnTo>
                    <a:pt x="3532" y="0"/>
                  </a:lnTo>
                  <a:lnTo>
                    <a:pt x="3633" y="0"/>
                  </a:lnTo>
                  <a:lnTo>
                    <a:pt x="3734" y="0"/>
                  </a:lnTo>
                  <a:lnTo>
                    <a:pt x="3835" y="0"/>
                  </a:lnTo>
                  <a:lnTo>
                    <a:pt x="3936" y="0"/>
                  </a:lnTo>
                </a:path>
              </a:pathLst>
            </a:custGeom>
            <a:noFill/>
            <a:ln w="44450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94"/>
            <p:cNvSpPr>
              <a:spLocks/>
            </p:cNvSpPr>
            <p:nvPr/>
          </p:nvSpPr>
          <p:spPr bwMode="auto">
            <a:xfrm>
              <a:off x="1038" y="1123"/>
              <a:ext cx="3936" cy="1299"/>
            </a:xfrm>
            <a:custGeom>
              <a:avLst/>
              <a:gdLst>
                <a:gd name="T0" fmla="*/ 0 w 3936"/>
                <a:gd name="T1" fmla="*/ 1299 h 1299"/>
                <a:gd name="T2" fmla="*/ 101 w 3936"/>
                <a:gd name="T3" fmla="*/ 865 h 1299"/>
                <a:gd name="T4" fmla="*/ 202 w 3936"/>
                <a:gd name="T5" fmla="*/ 601 h 1299"/>
                <a:gd name="T6" fmla="*/ 303 w 3936"/>
                <a:gd name="T7" fmla="*/ 424 h 1299"/>
                <a:gd name="T8" fmla="*/ 404 w 3936"/>
                <a:gd name="T9" fmla="*/ 296 h 1299"/>
                <a:gd name="T10" fmla="*/ 505 w 3936"/>
                <a:gd name="T11" fmla="*/ 200 h 1299"/>
                <a:gd name="T12" fmla="*/ 606 w 3936"/>
                <a:gd name="T13" fmla="*/ 127 h 1299"/>
                <a:gd name="T14" fmla="*/ 707 w 3936"/>
                <a:gd name="T15" fmla="*/ 70 h 1299"/>
                <a:gd name="T16" fmla="*/ 808 w 3936"/>
                <a:gd name="T17" fmla="*/ 26 h 1299"/>
                <a:gd name="T18" fmla="*/ 909 w 3936"/>
                <a:gd name="T19" fmla="*/ 0 h 1299"/>
                <a:gd name="T20" fmla="*/ 1009 w 3936"/>
                <a:gd name="T21" fmla="*/ 9 h 1299"/>
                <a:gd name="T22" fmla="*/ 1110 w 3936"/>
                <a:gd name="T23" fmla="*/ 58 h 1299"/>
                <a:gd name="T24" fmla="*/ 1211 w 3936"/>
                <a:gd name="T25" fmla="*/ 118 h 1299"/>
                <a:gd name="T26" fmla="*/ 1312 w 3936"/>
                <a:gd name="T27" fmla="*/ 175 h 1299"/>
                <a:gd name="T28" fmla="*/ 1413 w 3936"/>
                <a:gd name="T29" fmla="*/ 227 h 1299"/>
                <a:gd name="T30" fmla="*/ 1514 w 3936"/>
                <a:gd name="T31" fmla="*/ 273 h 1299"/>
                <a:gd name="T32" fmla="*/ 1615 w 3936"/>
                <a:gd name="T33" fmla="*/ 315 h 1299"/>
                <a:gd name="T34" fmla="*/ 1716 w 3936"/>
                <a:gd name="T35" fmla="*/ 353 h 1299"/>
                <a:gd name="T36" fmla="*/ 1817 w 3936"/>
                <a:gd name="T37" fmla="*/ 388 h 1299"/>
                <a:gd name="T38" fmla="*/ 1917 w 3936"/>
                <a:gd name="T39" fmla="*/ 419 h 1299"/>
                <a:gd name="T40" fmla="*/ 2018 w 3936"/>
                <a:gd name="T41" fmla="*/ 447 h 1299"/>
                <a:gd name="T42" fmla="*/ 2119 w 3936"/>
                <a:gd name="T43" fmla="*/ 471 h 1299"/>
                <a:gd name="T44" fmla="*/ 2220 w 3936"/>
                <a:gd name="T45" fmla="*/ 492 h 1299"/>
                <a:gd name="T46" fmla="*/ 2321 w 3936"/>
                <a:gd name="T47" fmla="*/ 502 h 1299"/>
                <a:gd name="T48" fmla="*/ 2422 w 3936"/>
                <a:gd name="T49" fmla="*/ 500 h 1299"/>
                <a:gd name="T50" fmla="*/ 2523 w 3936"/>
                <a:gd name="T51" fmla="*/ 494 h 1299"/>
                <a:gd name="T52" fmla="*/ 2624 w 3936"/>
                <a:gd name="T53" fmla="*/ 489 h 1299"/>
                <a:gd name="T54" fmla="*/ 2725 w 3936"/>
                <a:gd name="T55" fmla="*/ 484 h 1299"/>
                <a:gd name="T56" fmla="*/ 2825 w 3936"/>
                <a:gd name="T57" fmla="*/ 478 h 1299"/>
                <a:gd name="T58" fmla="*/ 2927 w 3936"/>
                <a:gd name="T59" fmla="*/ 474 h 1299"/>
                <a:gd name="T60" fmla="*/ 3028 w 3936"/>
                <a:gd name="T61" fmla="*/ 470 h 1299"/>
                <a:gd name="T62" fmla="*/ 3128 w 3936"/>
                <a:gd name="T63" fmla="*/ 466 h 1299"/>
                <a:gd name="T64" fmla="*/ 3229 w 3936"/>
                <a:gd name="T65" fmla="*/ 463 h 1299"/>
                <a:gd name="T66" fmla="*/ 3330 w 3936"/>
                <a:gd name="T67" fmla="*/ 460 h 1299"/>
                <a:gd name="T68" fmla="*/ 3431 w 3936"/>
                <a:gd name="T69" fmla="*/ 458 h 1299"/>
                <a:gd name="T70" fmla="*/ 3532 w 3936"/>
                <a:gd name="T71" fmla="*/ 456 h 1299"/>
                <a:gd name="T72" fmla="*/ 3633 w 3936"/>
                <a:gd name="T73" fmla="*/ 454 h 1299"/>
                <a:gd name="T74" fmla="*/ 3734 w 3936"/>
                <a:gd name="T75" fmla="*/ 452 h 1299"/>
                <a:gd name="T76" fmla="*/ 3835 w 3936"/>
                <a:gd name="T77" fmla="*/ 451 h 1299"/>
                <a:gd name="T78" fmla="*/ 3936 w 3936"/>
                <a:gd name="T79" fmla="*/ 450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36" h="1299">
                  <a:moveTo>
                    <a:pt x="0" y="1299"/>
                  </a:moveTo>
                  <a:lnTo>
                    <a:pt x="101" y="865"/>
                  </a:lnTo>
                  <a:lnTo>
                    <a:pt x="202" y="601"/>
                  </a:lnTo>
                  <a:lnTo>
                    <a:pt x="303" y="424"/>
                  </a:lnTo>
                  <a:lnTo>
                    <a:pt x="404" y="296"/>
                  </a:lnTo>
                  <a:lnTo>
                    <a:pt x="505" y="200"/>
                  </a:lnTo>
                  <a:lnTo>
                    <a:pt x="606" y="127"/>
                  </a:lnTo>
                  <a:lnTo>
                    <a:pt x="707" y="70"/>
                  </a:lnTo>
                  <a:lnTo>
                    <a:pt x="808" y="26"/>
                  </a:lnTo>
                  <a:lnTo>
                    <a:pt x="909" y="0"/>
                  </a:lnTo>
                  <a:lnTo>
                    <a:pt x="1009" y="9"/>
                  </a:lnTo>
                  <a:lnTo>
                    <a:pt x="1110" y="58"/>
                  </a:lnTo>
                  <a:lnTo>
                    <a:pt x="1211" y="118"/>
                  </a:lnTo>
                  <a:lnTo>
                    <a:pt x="1312" y="175"/>
                  </a:lnTo>
                  <a:lnTo>
                    <a:pt x="1413" y="227"/>
                  </a:lnTo>
                  <a:lnTo>
                    <a:pt x="1514" y="273"/>
                  </a:lnTo>
                  <a:lnTo>
                    <a:pt x="1615" y="315"/>
                  </a:lnTo>
                  <a:lnTo>
                    <a:pt x="1716" y="353"/>
                  </a:lnTo>
                  <a:lnTo>
                    <a:pt x="1817" y="388"/>
                  </a:lnTo>
                  <a:lnTo>
                    <a:pt x="1917" y="419"/>
                  </a:lnTo>
                  <a:lnTo>
                    <a:pt x="2018" y="447"/>
                  </a:lnTo>
                  <a:lnTo>
                    <a:pt x="2119" y="471"/>
                  </a:lnTo>
                  <a:lnTo>
                    <a:pt x="2220" y="492"/>
                  </a:lnTo>
                  <a:lnTo>
                    <a:pt x="2321" y="502"/>
                  </a:lnTo>
                  <a:lnTo>
                    <a:pt x="2422" y="500"/>
                  </a:lnTo>
                  <a:lnTo>
                    <a:pt x="2523" y="494"/>
                  </a:lnTo>
                  <a:lnTo>
                    <a:pt x="2624" y="489"/>
                  </a:lnTo>
                  <a:lnTo>
                    <a:pt x="2725" y="484"/>
                  </a:lnTo>
                  <a:lnTo>
                    <a:pt x="2825" y="478"/>
                  </a:lnTo>
                  <a:lnTo>
                    <a:pt x="2927" y="474"/>
                  </a:lnTo>
                  <a:lnTo>
                    <a:pt x="3028" y="470"/>
                  </a:lnTo>
                  <a:lnTo>
                    <a:pt x="3128" y="466"/>
                  </a:lnTo>
                  <a:lnTo>
                    <a:pt x="3229" y="463"/>
                  </a:lnTo>
                  <a:lnTo>
                    <a:pt x="3330" y="460"/>
                  </a:lnTo>
                  <a:lnTo>
                    <a:pt x="3431" y="458"/>
                  </a:lnTo>
                  <a:lnTo>
                    <a:pt x="3532" y="456"/>
                  </a:lnTo>
                  <a:lnTo>
                    <a:pt x="3633" y="454"/>
                  </a:lnTo>
                  <a:lnTo>
                    <a:pt x="3734" y="452"/>
                  </a:lnTo>
                  <a:lnTo>
                    <a:pt x="3835" y="451"/>
                  </a:lnTo>
                  <a:lnTo>
                    <a:pt x="3936" y="450"/>
                  </a:lnTo>
                </a:path>
              </a:pathLst>
            </a:custGeom>
            <a:noFill/>
            <a:ln w="666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95"/>
            <p:cNvSpPr>
              <a:spLocks/>
            </p:cNvSpPr>
            <p:nvPr/>
          </p:nvSpPr>
          <p:spPr bwMode="auto">
            <a:xfrm>
              <a:off x="1038" y="1123"/>
              <a:ext cx="3936" cy="1299"/>
            </a:xfrm>
            <a:custGeom>
              <a:avLst/>
              <a:gdLst>
                <a:gd name="T0" fmla="*/ 0 w 3936"/>
                <a:gd name="T1" fmla="*/ 1299 h 1299"/>
                <a:gd name="T2" fmla="*/ 101 w 3936"/>
                <a:gd name="T3" fmla="*/ 865 h 1299"/>
                <a:gd name="T4" fmla="*/ 202 w 3936"/>
                <a:gd name="T5" fmla="*/ 601 h 1299"/>
                <a:gd name="T6" fmla="*/ 303 w 3936"/>
                <a:gd name="T7" fmla="*/ 424 h 1299"/>
                <a:gd name="T8" fmla="*/ 404 w 3936"/>
                <a:gd name="T9" fmla="*/ 296 h 1299"/>
                <a:gd name="T10" fmla="*/ 505 w 3936"/>
                <a:gd name="T11" fmla="*/ 200 h 1299"/>
                <a:gd name="T12" fmla="*/ 606 w 3936"/>
                <a:gd name="T13" fmla="*/ 127 h 1299"/>
                <a:gd name="T14" fmla="*/ 707 w 3936"/>
                <a:gd name="T15" fmla="*/ 70 h 1299"/>
                <a:gd name="T16" fmla="*/ 808 w 3936"/>
                <a:gd name="T17" fmla="*/ 26 h 1299"/>
                <a:gd name="T18" fmla="*/ 909 w 3936"/>
                <a:gd name="T19" fmla="*/ 0 h 1299"/>
                <a:gd name="T20" fmla="*/ 1009 w 3936"/>
                <a:gd name="T21" fmla="*/ 9 h 1299"/>
                <a:gd name="T22" fmla="*/ 1110 w 3936"/>
                <a:gd name="T23" fmla="*/ 58 h 1299"/>
                <a:gd name="T24" fmla="*/ 1211 w 3936"/>
                <a:gd name="T25" fmla="*/ 118 h 1299"/>
                <a:gd name="T26" fmla="*/ 1312 w 3936"/>
                <a:gd name="T27" fmla="*/ 175 h 1299"/>
                <a:gd name="T28" fmla="*/ 1413 w 3936"/>
                <a:gd name="T29" fmla="*/ 227 h 1299"/>
                <a:gd name="T30" fmla="*/ 1514 w 3936"/>
                <a:gd name="T31" fmla="*/ 273 h 1299"/>
                <a:gd name="T32" fmla="*/ 1615 w 3936"/>
                <a:gd name="T33" fmla="*/ 315 h 1299"/>
                <a:gd name="T34" fmla="*/ 1716 w 3936"/>
                <a:gd name="T35" fmla="*/ 353 h 1299"/>
                <a:gd name="T36" fmla="*/ 1817 w 3936"/>
                <a:gd name="T37" fmla="*/ 388 h 1299"/>
                <a:gd name="T38" fmla="*/ 1917 w 3936"/>
                <a:gd name="T39" fmla="*/ 419 h 1299"/>
                <a:gd name="T40" fmla="*/ 2018 w 3936"/>
                <a:gd name="T41" fmla="*/ 447 h 1299"/>
                <a:gd name="T42" fmla="*/ 2119 w 3936"/>
                <a:gd name="T43" fmla="*/ 471 h 1299"/>
                <a:gd name="T44" fmla="*/ 2220 w 3936"/>
                <a:gd name="T45" fmla="*/ 492 h 1299"/>
                <a:gd name="T46" fmla="*/ 2321 w 3936"/>
                <a:gd name="T47" fmla="*/ 502 h 1299"/>
                <a:gd name="T48" fmla="*/ 2422 w 3936"/>
                <a:gd name="T49" fmla="*/ 500 h 1299"/>
                <a:gd name="T50" fmla="*/ 2523 w 3936"/>
                <a:gd name="T51" fmla="*/ 494 h 1299"/>
                <a:gd name="T52" fmla="*/ 2624 w 3936"/>
                <a:gd name="T53" fmla="*/ 489 h 1299"/>
                <a:gd name="T54" fmla="*/ 2725 w 3936"/>
                <a:gd name="T55" fmla="*/ 484 h 1299"/>
                <a:gd name="T56" fmla="*/ 2825 w 3936"/>
                <a:gd name="T57" fmla="*/ 478 h 1299"/>
                <a:gd name="T58" fmla="*/ 2927 w 3936"/>
                <a:gd name="T59" fmla="*/ 474 h 1299"/>
                <a:gd name="T60" fmla="*/ 3028 w 3936"/>
                <a:gd name="T61" fmla="*/ 470 h 1299"/>
                <a:gd name="T62" fmla="*/ 3128 w 3936"/>
                <a:gd name="T63" fmla="*/ 466 h 1299"/>
                <a:gd name="T64" fmla="*/ 3229 w 3936"/>
                <a:gd name="T65" fmla="*/ 463 h 1299"/>
                <a:gd name="T66" fmla="*/ 3330 w 3936"/>
                <a:gd name="T67" fmla="*/ 460 h 1299"/>
                <a:gd name="T68" fmla="*/ 3431 w 3936"/>
                <a:gd name="T69" fmla="*/ 458 h 1299"/>
                <a:gd name="T70" fmla="*/ 3532 w 3936"/>
                <a:gd name="T71" fmla="*/ 456 h 1299"/>
                <a:gd name="T72" fmla="*/ 3633 w 3936"/>
                <a:gd name="T73" fmla="*/ 454 h 1299"/>
                <a:gd name="T74" fmla="*/ 3734 w 3936"/>
                <a:gd name="T75" fmla="*/ 452 h 1299"/>
                <a:gd name="T76" fmla="*/ 3835 w 3936"/>
                <a:gd name="T77" fmla="*/ 451 h 1299"/>
                <a:gd name="T78" fmla="*/ 3936 w 3936"/>
                <a:gd name="T79" fmla="*/ 450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36" h="1299">
                  <a:moveTo>
                    <a:pt x="0" y="1299"/>
                  </a:moveTo>
                  <a:lnTo>
                    <a:pt x="101" y="865"/>
                  </a:lnTo>
                  <a:lnTo>
                    <a:pt x="202" y="601"/>
                  </a:lnTo>
                  <a:lnTo>
                    <a:pt x="303" y="424"/>
                  </a:lnTo>
                  <a:lnTo>
                    <a:pt x="404" y="296"/>
                  </a:lnTo>
                  <a:lnTo>
                    <a:pt x="505" y="200"/>
                  </a:lnTo>
                  <a:lnTo>
                    <a:pt x="606" y="127"/>
                  </a:lnTo>
                  <a:lnTo>
                    <a:pt x="707" y="70"/>
                  </a:lnTo>
                  <a:lnTo>
                    <a:pt x="808" y="26"/>
                  </a:lnTo>
                  <a:lnTo>
                    <a:pt x="909" y="0"/>
                  </a:lnTo>
                  <a:lnTo>
                    <a:pt x="1009" y="9"/>
                  </a:lnTo>
                  <a:lnTo>
                    <a:pt x="1110" y="58"/>
                  </a:lnTo>
                  <a:lnTo>
                    <a:pt x="1211" y="118"/>
                  </a:lnTo>
                  <a:lnTo>
                    <a:pt x="1312" y="175"/>
                  </a:lnTo>
                  <a:lnTo>
                    <a:pt x="1413" y="227"/>
                  </a:lnTo>
                  <a:lnTo>
                    <a:pt x="1514" y="273"/>
                  </a:lnTo>
                  <a:lnTo>
                    <a:pt x="1615" y="315"/>
                  </a:lnTo>
                  <a:lnTo>
                    <a:pt x="1716" y="353"/>
                  </a:lnTo>
                  <a:lnTo>
                    <a:pt x="1817" y="388"/>
                  </a:lnTo>
                  <a:lnTo>
                    <a:pt x="1917" y="419"/>
                  </a:lnTo>
                  <a:lnTo>
                    <a:pt x="2018" y="447"/>
                  </a:lnTo>
                  <a:lnTo>
                    <a:pt x="2119" y="471"/>
                  </a:lnTo>
                  <a:lnTo>
                    <a:pt x="2220" y="492"/>
                  </a:lnTo>
                  <a:lnTo>
                    <a:pt x="2321" y="502"/>
                  </a:lnTo>
                  <a:lnTo>
                    <a:pt x="2422" y="500"/>
                  </a:lnTo>
                  <a:lnTo>
                    <a:pt x="2523" y="494"/>
                  </a:lnTo>
                  <a:lnTo>
                    <a:pt x="2624" y="489"/>
                  </a:lnTo>
                  <a:lnTo>
                    <a:pt x="2725" y="484"/>
                  </a:lnTo>
                  <a:lnTo>
                    <a:pt x="2825" y="478"/>
                  </a:lnTo>
                  <a:lnTo>
                    <a:pt x="2927" y="474"/>
                  </a:lnTo>
                  <a:lnTo>
                    <a:pt x="3028" y="470"/>
                  </a:lnTo>
                  <a:lnTo>
                    <a:pt x="3128" y="466"/>
                  </a:lnTo>
                  <a:lnTo>
                    <a:pt x="3229" y="463"/>
                  </a:lnTo>
                  <a:lnTo>
                    <a:pt x="3330" y="460"/>
                  </a:lnTo>
                  <a:lnTo>
                    <a:pt x="3431" y="458"/>
                  </a:lnTo>
                  <a:lnTo>
                    <a:pt x="3532" y="456"/>
                  </a:lnTo>
                  <a:lnTo>
                    <a:pt x="3633" y="454"/>
                  </a:lnTo>
                  <a:lnTo>
                    <a:pt x="3734" y="452"/>
                  </a:lnTo>
                  <a:lnTo>
                    <a:pt x="3835" y="451"/>
                  </a:lnTo>
                  <a:lnTo>
                    <a:pt x="3936" y="450"/>
                  </a:lnTo>
                </a:path>
              </a:pathLst>
            </a:custGeom>
            <a:noFill/>
            <a:ln w="44450" cap="rnd">
              <a:solidFill>
                <a:srgbClr val="60497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Rectangle 96"/>
            <p:cNvSpPr>
              <a:spLocks noChangeArrowheads="1"/>
            </p:cNvSpPr>
            <p:nvPr/>
          </p:nvSpPr>
          <p:spPr bwMode="auto">
            <a:xfrm>
              <a:off x="4241" y="1583"/>
              <a:ext cx="79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 smtClean="0">
                  <a:ln>
                    <a:noFill/>
                  </a:ln>
                  <a:solidFill>
                    <a:srgbClr val="366092"/>
                  </a:solidFill>
                  <a:effectLst/>
                  <a:latin typeface="Arial" pitchFamily="34" charset="0"/>
                  <a:cs typeface="Arial" pitchFamily="34" charset="0"/>
                </a:rPr>
                <a:t>Bulk fluid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Rectangle 97"/>
            <p:cNvSpPr>
              <a:spLocks noChangeArrowheads="1"/>
            </p:cNvSpPr>
            <p:nvPr/>
          </p:nvSpPr>
          <p:spPr bwMode="auto">
            <a:xfrm>
              <a:off x="1632" y="2051"/>
              <a:ext cx="348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 smtClean="0">
                  <a:ln>
                    <a:noFill/>
                  </a:ln>
                  <a:solidFill>
                    <a:srgbClr val="963634"/>
                  </a:solidFill>
                  <a:effectLst/>
                  <a:latin typeface="Arial" pitchFamily="34" charset="0"/>
                  <a:cs typeface="Arial" pitchFamily="34" charset="0"/>
                </a:rPr>
                <a:t>CO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Rectangle 98"/>
            <p:cNvSpPr>
              <a:spLocks noChangeArrowheads="1"/>
            </p:cNvSpPr>
            <p:nvPr/>
          </p:nvSpPr>
          <p:spPr bwMode="auto">
            <a:xfrm>
              <a:off x="1890" y="2159"/>
              <a:ext cx="14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dirty="0" smtClean="0">
                  <a:ln>
                    <a:noFill/>
                  </a:ln>
                  <a:solidFill>
                    <a:srgbClr val="963634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Rectangle 99"/>
            <p:cNvSpPr>
              <a:spLocks noChangeArrowheads="1"/>
            </p:cNvSpPr>
            <p:nvPr/>
          </p:nvSpPr>
          <p:spPr bwMode="auto">
            <a:xfrm>
              <a:off x="1970" y="2051"/>
              <a:ext cx="3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 smtClean="0">
                  <a:ln>
                    <a:noFill/>
                  </a:ln>
                  <a:solidFill>
                    <a:srgbClr val="963634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en-US" altLang="en-US" sz="2200" b="0" i="0" u="none" strike="noStrike" cap="none" normalizeH="0" baseline="0" dirty="0" err="1" smtClean="0">
                  <a:ln>
                    <a:noFill/>
                  </a:ln>
                  <a:solidFill>
                    <a:srgbClr val="963634"/>
                  </a:solidFill>
                  <a:effectLst/>
                  <a:latin typeface="Arial" pitchFamily="34" charset="0"/>
                  <a:cs typeface="Arial" pitchFamily="34" charset="0"/>
                </a:rPr>
                <a:t>aq</a:t>
              </a:r>
              <a:r>
                <a:rPr kumimoji="0" lang="en-US" altLang="en-US" sz="2200" b="0" i="0" u="none" strike="noStrike" cap="none" normalizeH="0" baseline="0" dirty="0" smtClean="0">
                  <a:ln>
                    <a:noFill/>
                  </a:ln>
                  <a:solidFill>
                    <a:srgbClr val="963634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2" name="Rectangle 100"/>
            <p:cNvSpPr>
              <a:spLocks noChangeArrowheads="1"/>
            </p:cNvSpPr>
            <p:nvPr/>
          </p:nvSpPr>
          <p:spPr bwMode="auto">
            <a:xfrm>
              <a:off x="934" y="1178"/>
              <a:ext cx="622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76933C"/>
                  </a:solidFill>
                  <a:effectLst/>
                  <a:latin typeface="Arial" pitchFamily="34" charset="0"/>
                  <a:cs typeface="Arial" pitchFamily="34" charset="0"/>
                </a:rPr>
                <a:t>Calcite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Rectangle 101"/>
            <p:cNvSpPr>
              <a:spLocks noChangeArrowheads="1"/>
            </p:cNvSpPr>
            <p:nvPr/>
          </p:nvSpPr>
          <p:spPr bwMode="auto">
            <a:xfrm>
              <a:off x="1722" y="873"/>
              <a:ext cx="472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smtClean="0">
                  <a:ln>
                    <a:noFill/>
                  </a:ln>
                  <a:solidFill>
                    <a:srgbClr val="60497A"/>
                  </a:solidFill>
                  <a:effectLst/>
                  <a:latin typeface="Arial" pitchFamily="34" charset="0"/>
                  <a:cs typeface="Arial" pitchFamily="34" charset="0"/>
                </a:rPr>
                <a:t>HCO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Rectangle 102"/>
            <p:cNvSpPr>
              <a:spLocks noChangeArrowheads="1"/>
            </p:cNvSpPr>
            <p:nvPr/>
          </p:nvSpPr>
          <p:spPr bwMode="auto">
            <a:xfrm>
              <a:off x="2097" y="981"/>
              <a:ext cx="14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60497A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Rectangle 103"/>
            <p:cNvSpPr>
              <a:spLocks noChangeArrowheads="1"/>
            </p:cNvSpPr>
            <p:nvPr/>
          </p:nvSpPr>
          <p:spPr bwMode="auto">
            <a:xfrm>
              <a:off x="2108" y="825"/>
              <a:ext cx="1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60497A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7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615" y="547688"/>
            <a:ext cx="7736771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477000" y="1600200"/>
            <a:ext cx="2362200" cy="743079"/>
          </a:xfrm>
          <a:prstGeom prst="wedgeRectCallout">
            <a:avLst>
              <a:gd name="adj1" fmla="val -67235"/>
              <a:gd name="adj2" fmla="val 326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Alkaline fluid in equilibrium with calcite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" y="1096645"/>
            <a:ext cx="990600" cy="274955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domain’s starting fluid composition on the </a:t>
            </a: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6781800" y="2438400"/>
            <a:ext cx="1844386" cy="743079"/>
          </a:xfrm>
          <a:prstGeom prst="wedgeRectCallout">
            <a:avLst>
              <a:gd name="adj1" fmla="val -73837"/>
              <a:gd name="adj2" fmla="val -358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Aquifer is 70</a:t>
            </a:r>
            <a:r>
              <a:rPr lang="en-US" i="1" dirty="0">
                <a:solidFill>
                  <a:prstClr val="black"/>
                </a:solidFill>
                <a:cs typeface="Calibri" panose="020F0502020204030204" pitchFamily="34" charset="0"/>
              </a:rPr>
              <a:t>% </a:t>
            </a:r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calcite by volume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615" y="547688"/>
            <a:ext cx="7736771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723414" y="2000121"/>
            <a:ext cx="1810986" cy="743079"/>
          </a:xfrm>
          <a:prstGeom prst="wedgeRectCallout">
            <a:avLst>
              <a:gd name="adj1" fmla="val -79575"/>
              <a:gd name="adj2" fmla="val 392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Acidic inlet fluid “</a:t>
            </a:r>
            <a:r>
              <a:rPr lang="en-US" i="1" dirty="0" err="1" smtClean="0">
                <a:solidFill>
                  <a:prstClr val="black"/>
                </a:solidFill>
                <a:cs typeface="Calibri" pitchFamily="34" charset="0"/>
              </a:rPr>
              <a:t>infilter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”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723414" y="2819400"/>
            <a:ext cx="1810986" cy="743079"/>
          </a:xfrm>
          <a:prstGeom prst="wedgeRectCallout">
            <a:avLst>
              <a:gd name="adj1" fmla="val -78577"/>
              <a:gd name="adj2" fmla="val -327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E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quilibrium with atmospheric CO</a:t>
            </a:r>
            <a:r>
              <a:rPr lang="en-US" i="1" baseline="-25000" dirty="0" smtClean="0">
                <a:solidFill>
                  <a:prstClr val="black"/>
                </a:solidFill>
                <a:cs typeface="Calibri" pitchFamily="34" charset="0"/>
              </a:rPr>
              <a:t>2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2209800" y="1096645"/>
            <a:ext cx="990600" cy="274955"/>
          </a:xfrm>
          <a:prstGeom prst="rect">
            <a:avLst/>
          </a:prstGeom>
        </p:spPr>
      </p:pic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590800" y="132338"/>
            <a:ext cx="2743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 inlet fluid is defined on the </a:t>
            </a: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Fluids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pane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0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615" y="547688"/>
            <a:ext cx="7736771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rate on the </a:t>
            </a: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pane.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971675" y="38862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pt-BR" i="1" dirty="0" smtClean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  <a:endParaRPr lang="pt-BR" i="1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3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615" y="547688"/>
            <a:ext cx="7736771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733800" y="1102037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13459"/>
              <a:gd name="adj2" fmla="val 653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simple and buffered reactants and kinetic reactions on the </a:t>
            </a: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Reactants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105400" y="2533521"/>
            <a:ext cx="2438400" cy="743079"/>
          </a:xfrm>
          <a:prstGeom prst="wedgeRectCallout">
            <a:avLst>
              <a:gd name="adj1" fmla="val -67665"/>
              <a:gd name="adj2" fmla="val 313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Simple kinetic rate law for calcite dissolution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7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615" y="547688"/>
            <a:ext cx="7736771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495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size and gridding on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Domain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15000" y="2876294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Domain is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10 m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long, divided into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40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nodal blocks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1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615" y="547688"/>
            <a:ext cx="7736771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1447800" y="1096644"/>
            <a:ext cx="990600" cy="274955"/>
          </a:xfrm>
          <a:prstGeom prst="rect">
            <a:avLst/>
          </a:prstGeom>
        </p:spPr>
      </p:pic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334000" y="1371599"/>
            <a:ext cx="3429000" cy="743079"/>
          </a:xfrm>
          <a:prstGeom prst="wedgeRectCallout">
            <a:avLst>
              <a:gd name="adj1" fmla="val -58637"/>
              <a:gd name="adj2" fmla="val -122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Inlet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fluid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“</a:t>
            </a:r>
            <a:r>
              <a:rPr lang="en-US" i="1" dirty="0" err="1" smtClean="0">
                <a:solidFill>
                  <a:prstClr val="black"/>
                </a:solidFill>
                <a:cs typeface="Calibri" pitchFamily="34" charset="0"/>
              </a:rPr>
              <a:t>infilter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” enters the domain from t = 0 to 30 days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the reaction intervals. Specify what fluids flow into the domain, and when.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8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07"/>
          <a:stretch/>
        </p:blipFill>
        <p:spPr bwMode="auto">
          <a:xfrm>
            <a:off x="703615" y="547688"/>
            <a:ext cx="7736771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44055" y="1772382"/>
            <a:ext cx="4442545" cy="495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71525" y="1400175"/>
            <a:ext cx="1371599" cy="838200"/>
          </a:xfrm>
          <a:prstGeom prst="wedgeRectCallout">
            <a:avLst>
              <a:gd name="adj1" fmla="val 27837"/>
              <a:gd name="adj2" fmla="val -9140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Config</a:t>
            </a: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→ Isotopes…</a:t>
            </a:r>
            <a:endParaRPr lang="en-US" sz="2000" b="1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traces the model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743200" y="2201182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21600000">
            <a:off x="1047750" y="2301615"/>
            <a:ext cx="1596306" cy="1394604"/>
          </a:xfrm>
          <a:prstGeom prst="bentArrow">
            <a:avLst>
              <a:gd name="adj1" fmla="val 31244"/>
              <a:gd name="adj2" fmla="val 29997"/>
              <a:gd name="adj3" fmla="val 23751"/>
              <a:gd name="adj4" fmla="val 58267"/>
            </a:avLst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21000000" lon="1020000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67200" y="1695321"/>
            <a:ext cx="2514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Calcite is segregated from isotopic exchange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410200" y="3879357"/>
            <a:ext cx="2514600" cy="743079"/>
          </a:xfrm>
          <a:prstGeom prst="wedgeRectCallout">
            <a:avLst>
              <a:gd name="adj1" fmla="val -65099"/>
              <a:gd name="adj2" fmla="val -378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Initial </a:t>
            </a:r>
            <a:r>
              <a:rPr lang="en-US" dirty="0" smtClean="0">
                <a:solidFill>
                  <a:prstClr val="black"/>
                </a:solidFill>
                <a:latin typeface="Symbol"/>
                <a:ea typeface="Arial"/>
                <a:cs typeface="Times New Roman"/>
              </a:rPr>
              <a:t>d</a:t>
            </a:r>
            <a:r>
              <a:rPr lang="en-US" i="1" baseline="30000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13</a:t>
            </a:r>
            <a:r>
              <a:rPr lang="en-US" i="1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C of segregated mineral calcite </a:t>
            </a:r>
            <a:endParaRPr lang="en-US" i="1" baseline="30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5410200" y="3066921"/>
            <a:ext cx="2514600" cy="743079"/>
          </a:xfrm>
          <a:prstGeom prst="wedgeRectCallout">
            <a:avLst>
              <a:gd name="adj1" fmla="val -66036"/>
              <a:gd name="adj2" fmla="val 377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Isotopic </a:t>
            </a:r>
            <a:r>
              <a:rPr lang="en-US" i="1" dirty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composition </a:t>
            </a:r>
            <a:r>
              <a:rPr lang="en-US" dirty="0" smtClean="0">
                <a:solidFill>
                  <a:prstClr val="black"/>
                </a:solidFill>
                <a:latin typeface="Symbol"/>
                <a:ea typeface="Arial"/>
                <a:cs typeface="Times New Roman"/>
              </a:rPr>
              <a:t>d</a:t>
            </a:r>
            <a:r>
              <a:rPr lang="en-US" i="1" baseline="30000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13</a:t>
            </a:r>
            <a:r>
              <a:rPr lang="en-US" i="1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C of the initial fluid</a:t>
            </a:r>
            <a:endParaRPr lang="en-US" i="1" baseline="30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5410201" y="4953000"/>
            <a:ext cx="1905000" cy="743079"/>
          </a:xfrm>
          <a:prstGeom prst="wedgeRectCallout">
            <a:avLst>
              <a:gd name="adj1" fmla="val -69060"/>
              <a:gd name="adj2" fmla="val 339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dirty="0" smtClean="0">
                <a:solidFill>
                  <a:prstClr val="black"/>
                </a:solidFill>
                <a:latin typeface="Symbol"/>
                <a:ea typeface="Arial"/>
                <a:cs typeface="Times New Roman"/>
              </a:rPr>
              <a:t>d</a:t>
            </a:r>
            <a:r>
              <a:rPr lang="en-US" i="1" baseline="30000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13</a:t>
            </a:r>
            <a:r>
              <a:rPr lang="en-US" i="1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C of the inlet fluid “</a:t>
            </a:r>
            <a:r>
              <a:rPr lang="en-US" i="1" dirty="0" err="1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infilter</a:t>
            </a:r>
            <a:r>
              <a:rPr lang="en-US" i="1" dirty="0" smtClean="0">
                <a:solidFill>
                  <a:prstClr val="black"/>
                </a:solidFill>
                <a:ea typeface="Arial"/>
                <a:cs typeface="Calibri" panose="020F0502020204030204" pitchFamily="34" charset="0"/>
              </a:rPr>
              <a:t>”</a:t>
            </a:r>
            <a:endParaRPr lang="en-US" i="1" baseline="30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7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4562" y="547688"/>
            <a:ext cx="7735824" cy="567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191000" y="1329690"/>
            <a:ext cx="3886200" cy="727710"/>
          </a:xfrm>
          <a:prstGeom prst="wedgeRectCallout">
            <a:avLst>
              <a:gd name="adj1" fmla="val -28975"/>
              <a:gd name="adj2" fmla="val 896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In absence of precipitation, composition of segregated calcite is unchanged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171950" y="3028950"/>
            <a:ext cx="3581400" cy="838200"/>
          </a:xfrm>
          <a:prstGeom prst="wedgeRectCallout">
            <a:avLst>
              <a:gd name="adj1" fmla="val -43504"/>
              <a:gd name="adj2" fmla="val -833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Calcite dissolution makes bulk fluid heavier as it moves through domain.</a:t>
            </a:r>
            <a:endParaRPr lang="en-US" i="1" baseline="30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514600" y="3962400"/>
            <a:ext cx="3886200" cy="1219200"/>
          </a:xfrm>
          <a:prstGeom prst="wedgeRectCallout">
            <a:avLst>
              <a:gd name="adj1" fmla="val -46363"/>
              <a:gd name="adj2" fmla="val -899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δ</a:t>
            </a:r>
            <a:r>
              <a:rPr lang="en-US" i="1" baseline="30000" dirty="0" smtClean="0">
                <a:solidFill>
                  <a:prstClr val="black"/>
                </a:solidFill>
                <a:cs typeface="Calibri" panose="020F0502020204030204" pitchFamily="34" charset="0"/>
              </a:rPr>
              <a:t>13</a:t>
            </a:r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C of fluid changes </a:t>
            </a:r>
            <a:r>
              <a:rPr lang="en-US" i="1" dirty="0">
                <a:solidFill>
                  <a:prstClr val="black"/>
                </a:solidFill>
                <a:cs typeface="Calibri" panose="020F0502020204030204" pitchFamily="34" charset="0"/>
              </a:rPr>
              <a:t>from </a:t>
            </a:r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composition </a:t>
            </a:r>
            <a:r>
              <a:rPr lang="en-US" i="1" dirty="0">
                <a:solidFill>
                  <a:prstClr val="black"/>
                </a:solidFill>
                <a:cs typeface="Calibri" panose="020F0502020204030204" pitchFamily="34" charset="0"/>
              </a:rPr>
              <a:t>of CO</a:t>
            </a:r>
            <a:r>
              <a:rPr lang="en-US" i="1" baseline="-25000" dirty="0">
                <a:solidFill>
                  <a:prstClr val="black"/>
                </a:solidFill>
                <a:cs typeface="Calibri" panose="020F0502020204030204" pitchFamily="34" charset="0"/>
              </a:rPr>
              <a:t>2</a:t>
            </a:r>
            <a:r>
              <a:rPr lang="en-US" i="1" dirty="0">
                <a:solidFill>
                  <a:prstClr val="black"/>
                </a:solidFill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prstClr val="black"/>
                </a:solidFill>
                <a:cs typeface="Calibri" panose="020F0502020204030204" pitchFamily="34" charset="0"/>
              </a:rPr>
              <a:t>aq</a:t>
            </a:r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), the predominant species at low pH near inlet, </a:t>
            </a:r>
            <a:r>
              <a:rPr lang="en-US" i="1" dirty="0">
                <a:solidFill>
                  <a:prstClr val="black"/>
                </a:solidFill>
                <a:cs typeface="Calibri" panose="020F0502020204030204" pitchFamily="34" charset="0"/>
              </a:rPr>
              <a:t>toward that of </a:t>
            </a:r>
            <a:r>
              <a:rPr lang="en-US" i="1" dirty="0" smtClean="0">
                <a:solidFill>
                  <a:prstClr val="black"/>
                </a:solidFill>
                <a:cs typeface="Calibri" panose="020F0502020204030204" pitchFamily="34" charset="0"/>
              </a:rPr>
              <a:t>HCO</a:t>
            </a:r>
            <a:r>
              <a:rPr lang="en-US" i="1" baseline="-25000" dirty="0" smtClean="0">
                <a:solidFill>
                  <a:prstClr val="black"/>
                </a:solidFill>
                <a:cs typeface="Calibri" panose="020F0502020204030204" pitchFamily="34" charset="0"/>
              </a:rPr>
              <a:t>3</a:t>
            </a:r>
            <a:r>
              <a:rPr lang="en-US" i="1" baseline="30000" dirty="0" smtClean="0">
                <a:solidFill>
                  <a:prstClr val="black"/>
                </a:solidFill>
                <a:latin typeface="Source Sans Pro"/>
                <a:ea typeface="Source Sans Pro"/>
                <a:cs typeface="Calibri" panose="020F0502020204030204" pitchFamily="34" charset="0"/>
              </a:rPr>
              <a:t>−</a:t>
            </a:r>
            <a:endParaRPr lang="en-US" i="1" baseline="30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0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281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25</cp:revision>
  <dcterms:created xsi:type="dcterms:W3CDTF">2011-12-05T18:18:14Z</dcterms:created>
  <dcterms:modified xsi:type="dcterms:W3CDTF">2018-02-19T22:59:47Z</dcterms:modified>
</cp:coreProperties>
</file>